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27"/>
  </p:notesMasterIdLst>
  <p:sldIdLst>
    <p:sldId id="293"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66" d="100"/>
          <a:sy n="66" d="100"/>
        </p:scale>
        <p:origin x="9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DA76B-19E0-4F92-8077-3BB54458D286}"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3840E-2D24-4A4D-ABA1-9BDBC6C1B3FF}" type="slidenum">
              <a:rPr lang="en-US" smtClean="0"/>
              <a:t>‹#›</a:t>
            </a:fld>
            <a:endParaRPr lang="en-US"/>
          </a:p>
        </p:txBody>
      </p:sp>
    </p:spTree>
    <p:extLst>
      <p:ext uri="{BB962C8B-B14F-4D97-AF65-F5344CB8AC3E}">
        <p14:creationId xmlns:p14="http://schemas.microsoft.com/office/powerpoint/2010/main" val="1098427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11869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860870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966711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19256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318716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7/9/2025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161836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7/9/2025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25521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8499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0839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299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7968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758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60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7/9/2025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7178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7/9/2025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7221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7/9/2025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8098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7/9/2025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6334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7/9/2025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3496072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bing.com/ck/a?!&amp;&amp;p=9f5bcf583baac87e97334ad08412362da84100098f0064cc2bee15c31bde1b6aJmltdHM9MTc1MjAxOTIwMA&amp;ptn=3&amp;ver=2&amp;hsh=4&amp;fclid=210585df-2cde-668e-2b8a-93c22d0b67a5&amp;psq=ring+topology&amp;u=a1aHR0cHM6Ly93d3cuY29tcHV0ZXJob3BlLmNvbS9qYXJnb24vci9yaW5ndG9wby5odG0&amp;ntb=1"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0923" y="264633"/>
            <a:ext cx="12191980"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6000" b="1">
                <a:solidFill>
                  <a:srgbClr val="FF0000"/>
                </a:solidFill>
              </a:rPr>
              <a:t>NETWORKING</a:t>
            </a:r>
            <a:endParaRPr lang="en-US" sz="6000" b="1" dirty="0">
              <a:solidFill>
                <a:srgbClr val="FF0000"/>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7"/>
            <a:ext cx="4775075" cy="886909"/>
          </a:xfrm>
        </p:spPr>
        <p:txBody>
          <a:bodyPr>
            <a:normAutofit/>
          </a:bodyPr>
          <a:lstStyle/>
          <a:p>
            <a:pPr>
              <a:spcAft>
                <a:spcPts val="600"/>
              </a:spcAft>
            </a:pPr>
            <a:r>
              <a:rPr lang="en-US" dirty="0" err="1">
                <a:solidFill>
                  <a:schemeClr val="tx1"/>
                </a:solidFill>
              </a:rPr>
              <a:t>By</a:t>
            </a:r>
            <a:r>
              <a:rPr lang="en-US" sz="2800" dirty="0" err="1">
                <a:solidFill>
                  <a:schemeClr val="tx1"/>
                </a:solidFill>
              </a:rPr>
              <a:t>.Harsha</a:t>
            </a:r>
            <a:r>
              <a:rPr lang="en-US" sz="2800" dirty="0">
                <a:solidFill>
                  <a:schemeClr val="tx1"/>
                </a:solidFill>
              </a:rPr>
              <a:t> </a:t>
            </a:r>
            <a:r>
              <a:rPr lang="en-US" sz="2800" dirty="0" err="1">
                <a:solidFill>
                  <a:schemeClr val="tx1"/>
                </a:solidFill>
              </a:rPr>
              <a:t>Vardhan.S</a:t>
            </a:r>
            <a:endParaRPr lang="en-US" sz="2800" dirty="0">
              <a:solidFill>
                <a:schemeClr val="tx1"/>
              </a:solidFill>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FC51-5600-01EB-1399-D5CB83E562D7}"/>
              </a:ext>
            </a:extLst>
          </p:cNvPr>
          <p:cNvSpPr>
            <a:spLocks noGrp="1"/>
          </p:cNvSpPr>
          <p:nvPr>
            <p:ph type="title"/>
          </p:nvPr>
        </p:nvSpPr>
        <p:spPr>
          <a:xfrm>
            <a:off x="145578" y="-3345363"/>
            <a:ext cx="8825657" cy="3920549"/>
          </a:xfrm>
        </p:spPr>
        <p:txBody>
          <a:bodyPr>
            <a:normAutofit/>
          </a:bodyPr>
          <a:lstStyle/>
          <a:p>
            <a:r>
              <a:rPr lang="en-US" sz="4000" dirty="0">
                <a:solidFill>
                  <a:srgbClr val="C00000"/>
                </a:solidFill>
              </a:rPr>
              <a:t>IPV6</a:t>
            </a:r>
          </a:p>
        </p:txBody>
      </p:sp>
      <p:pic>
        <p:nvPicPr>
          <p:cNvPr id="8" name="Picture 7">
            <a:extLst>
              <a:ext uri="{FF2B5EF4-FFF2-40B4-BE49-F238E27FC236}">
                <a16:creationId xmlns:a16="http://schemas.microsoft.com/office/drawing/2014/main" id="{6E0B39A5-4D79-4675-295F-667BFDF0024D}"/>
              </a:ext>
            </a:extLst>
          </p:cNvPr>
          <p:cNvPicPr>
            <a:picLocks noChangeAspect="1"/>
          </p:cNvPicPr>
          <p:nvPr/>
        </p:nvPicPr>
        <p:blipFill>
          <a:blip r:embed="rId2"/>
          <a:stretch>
            <a:fillRect/>
          </a:stretch>
        </p:blipFill>
        <p:spPr>
          <a:xfrm>
            <a:off x="6291415" y="368839"/>
            <a:ext cx="5755007" cy="5220800"/>
          </a:xfrm>
          <a:prstGeom prst="rect">
            <a:avLst/>
          </a:prstGeom>
        </p:spPr>
      </p:pic>
      <p:sp>
        <p:nvSpPr>
          <p:cNvPr id="9" name="Rectangle 1">
            <a:extLst>
              <a:ext uri="{FF2B5EF4-FFF2-40B4-BE49-F238E27FC236}">
                <a16:creationId xmlns:a16="http://schemas.microsoft.com/office/drawing/2014/main" id="{A7C2CDEC-6AAA-5BA7-4634-90E44F250EFB}"/>
              </a:ext>
            </a:extLst>
          </p:cNvPr>
          <p:cNvSpPr>
            <a:spLocks noGrp="1" noChangeArrowheads="1"/>
          </p:cNvSpPr>
          <p:nvPr>
            <p:ph type="body" sz="half" idx="2"/>
          </p:nvPr>
        </p:nvSpPr>
        <p:spPr bwMode="auto">
          <a:xfrm>
            <a:off x="145578" y="908287"/>
            <a:ext cx="6080511"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IPv6 (Internet Protocol version 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Format</a:t>
            </a:r>
            <a:r>
              <a:rPr kumimoji="0" lang="en-US" altLang="en-US" sz="2000" b="0" i="0" u="none" strike="noStrike" cap="none" normalizeH="0" baseline="0" dirty="0">
                <a:ln>
                  <a:noFill/>
                </a:ln>
                <a:solidFill>
                  <a:schemeClr val="tx1"/>
                </a:solidFill>
                <a:effectLst/>
                <a:latin typeface="Arial" panose="020B0604020202020204" pitchFamily="34" charset="0"/>
              </a:rPr>
              <a:t>: 128-bit number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(e.g., </a:t>
            </a:r>
            <a:r>
              <a:rPr kumimoji="0" lang="en-US" altLang="en-US" sz="2000" b="0" i="0" u="none" strike="noStrike" cap="none" normalizeH="0" baseline="0" dirty="0">
                <a:ln>
                  <a:noFill/>
                </a:ln>
                <a:solidFill>
                  <a:schemeClr val="tx1"/>
                </a:solidFill>
                <a:effectLst/>
                <a:latin typeface="Arial Unicode MS"/>
              </a:rPr>
              <a:t>2001:0db8:85a3:0000:0000:8a2e:0370:7334</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Written as</a:t>
            </a:r>
            <a:r>
              <a:rPr kumimoji="0" lang="en-US" altLang="en-US" sz="2000" b="0" i="0" u="none" strike="noStrike" cap="none" normalizeH="0" baseline="0" dirty="0">
                <a:ln>
                  <a:noFill/>
                </a:ln>
                <a:solidFill>
                  <a:schemeClr val="tx1"/>
                </a:solidFill>
                <a:effectLst/>
                <a:latin typeface="Arial" panose="020B0604020202020204" pitchFamily="34" charset="0"/>
              </a:rPr>
              <a:t>: Eight groups of four hexadecimal digits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Supports</a:t>
            </a:r>
            <a:r>
              <a:rPr kumimoji="0" lang="en-US" altLang="en-US" sz="2000" b="0" i="0" u="none" strike="noStrike" cap="none" normalizeH="0" baseline="0" dirty="0">
                <a:ln>
                  <a:noFill/>
                </a:ln>
                <a:solidFill>
                  <a:schemeClr val="tx1"/>
                </a:solidFill>
                <a:effectLst/>
                <a:latin typeface="Arial" panose="020B0604020202020204" pitchFamily="34" charset="0"/>
              </a:rPr>
              <a:t>: 340 undecillion (3.4×10³⁸) addresses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09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97EF-97E7-0966-4D9E-F67DC9D73F49}"/>
              </a:ext>
            </a:extLst>
          </p:cNvPr>
          <p:cNvSpPr>
            <a:spLocks noGrp="1"/>
          </p:cNvSpPr>
          <p:nvPr>
            <p:ph type="title"/>
          </p:nvPr>
        </p:nvSpPr>
        <p:spPr>
          <a:xfrm>
            <a:off x="2787277" y="2097163"/>
            <a:ext cx="9404723" cy="1331837"/>
          </a:xfrm>
        </p:spPr>
        <p:txBody>
          <a:bodyPr/>
          <a:lstStyle/>
          <a:p>
            <a:r>
              <a:rPr lang="en-US" sz="6000" dirty="0">
                <a:solidFill>
                  <a:schemeClr val="bg1"/>
                </a:solidFill>
              </a:rPr>
              <a:t>TOPOLOGY</a:t>
            </a:r>
          </a:p>
        </p:txBody>
      </p:sp>
    </p:spTree>
    <p:extLst>
      <p:ext uri="{BB962C8B-B14F-4D97-AF65-F5344CB8AC3E}">
        <p14:creationId xmlns:p14="http://schemas.microsoft.com/office/powerpoint/2010/main" val="249918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029602F-6CDF-9240-B538-13BCC1AE6A7C}"/>
              </a:ext>
            </a:extLst>
          </p:cNvPr>
          <p:cNvGraphicFramePr>
            <a:graphicFrameLocks noGrp="1"/>
          </p:cNvGraphicFramePr>
          <p:nvPr>
            <p:extLst>
              <p:ext uri="{D42A27DB-BD31-4B8C-83A1-F6EECF244321}">
                <p14:modId xmlns:p14="http://schemas.microsoft.com/office/powerpoint/2010/main" val="3331045732"/>
              </p:ext>
            </p:extLst>
          </p:nvPr>
        </p:nvGraphicFramePr>
        <p:xfrm>
          <a:off x="1016000" y="537029"/>
          <a:ext cx="8293101" cy="5711372"/>
        </p:xfrm>
        <a:graphic>
          <a:graphicData uri="http://schemas.openxmlformats.org/drawingml/2006/table">
            <a:tbl>
              <a:tblPr/>
              <a:tblGrid>
                <a:gridCol w="1635397">
                  <a:extLst>
                    <a:ext uri="{9D8B030D-6E8A-4147-A177-3AD203B41FA5}">
                      <a16:colId xmlns:a16="http://schemas.microsoft.com/office/drawing/2014/main" val="2281440630"/>
                    </a:ext>
                  </a:extLst>
                </a:gridCol>
                <a:gridCol w="1664426">
                  <a:extLst>
                    <a:ext uri="{9D8B030D-6E8A-4147-A177-3AD203B41FA5}">
                      <a16:colId xmlns:a16="http://schemas.microsoft.com/office/drawing/2014/main" val="966754748"/>
                    </a:ext>
                  </a:extLst>
                </a:gridCol>
                <a:gridCol w="1664426">
                  <a:extLst>
                    <a:ext uri="{9D8B030D-6E8A-4147-A177-3AD203B41FA5}">
                      <a16:colId xmlns:a16="http://schemas.microsoft.com/office/drawing/2014/main" val="4031615650"/>
                    </a:ext>
                  </a:extLst>
                </a:gridCol>
                <a:gridCol w="1664426">
                  <a:extLst>
                    <a:ext uri="{9D8B030D-6E8A-4147-A177-3AD203B41FA5}">
                      <a16:colId xmlns:a16="http://schemas.microsoft.com/office/drawing/2014/main" val="965486131"/>
                    </a:ext>
                  </a:extLst>
                </a:gridCol>
                <a:gridCol w="1664426">
                  <a:extLst>
                    <a:ext uri="{9D8B030D-6E8A-4147-A177-3AD203B41FA5}">
                      <a16:colId xmlns:a16="http://schemas.microsoft.com/office/drawing/2014/main" val="4103536709"/>
                    </a:ext>
                  </a:extLst>
                </a:gridCol>
              </a:tblGrid>
              <a:tr h="726902">
                <a:tc>
                  <a:txBody>
                    <a:bodyPr/>
                    <a:lstStyle/>
                    <a:p>
                      <a:pPr>
                        <a:buNone/>
                      </a:pPr>
                      <a:r>
                        <a:rPr lang="en-US" sz="1500" dirty="0">
                          <a:solidFill>
                            <a:srgbClr val="FF0000"/>
                          </a:solidFill>
                        </a:rPr>
                        <a:t>Topology</a:t>
                      </a:r>
                    </a:p>
                  </a:txBody>
                  <a:tcPr marL="76287" marR="76287" marT="38143" marB="38143" anchor="ctr">
                    <a:lnL>
                      <a:noFill/>
                    </a:lnL>
                    <a:lnR>
                      <a:noFill/>
                    </a:lnR>
                    <a:lnT>
                      <a:noFill/>
                    </a:lnT>
                    <a:lnB>
                      <a:noFill/>
                    </a:lnB>
                    <a:noFill/>
                  </a:tcPr>
                </a:tc>
                <a:tc>
                  <a:txBody>
                    <a:bodyPr/>
                    <a:lstStyle/>
                    <a:p>
                      <a:pPr>
                        <a:buNone/>
                      </a:pPr>
                      <a:r>
                        <a:rPr lang="en-US" sz="1500" dirty="0">
                          <a:solidFill>
                            <a:srgbClr val="FF0000"/>
                          </a:solidFill>
                        </a:rPr>
                        <a:t>Cost</a:t>
                      </a:r>
                    </a:p>
                  </a:txBody>
                  <a:tcPr marL="76287" marR="76287" marT="38143" marB="38143" anchor="ctr">
                    <a:lnL>
                      <a:noFill/>
                    </a:lnL>
                    <a:lnR>
                      <a:noFill/>
                    </a:lnR>
                    <a:lnT>
                      <a:noFill/>
                    </a:lnT>
                    <a:lnB>
                      <a:noFill/>
                    </a:lnB>
                    <a:noFill/>
                  </a:tcPr>
                </a:tc>
                <a:tc>
                  <a:txBody>
                    <a:bodyPr/>
                    <a:lstStyle/>
                    <a:p>
                      <a:pPr>
                        <a:buNone/>
                      </a:pPr>
                      <a:r>
                        <a:rPr lang="en-US" sz="1500" dirty="0">
                          <a:solidFill>
                            <a:srgbClr val="FF0000"/>
                          </a:solidFill>
                        </a:rPr>
                        <a:t>Reliability</a:t>
                      </a:r>
                    </a:p>
                  </a:txBody>
                  <a:tcPr marL="76287" marR="76287" marT="38143" marB="38143" anchor="ctr">
                    <a:lnL>
                      <a:noFill/>
                    </a:lnL>
                    <a:lnR>
                      <a:noFill/>
                    </a:lnR>
                    <a:lnT>
                      <a:noFill/>
                    </a:lnT>
                    <a:lnB>
                      <a:noFill/>
                    </a:lnB>
                    <a:noFill/>
                  </a:tcPr>
                </a:tc>
                <a:tc>
                  <a:txBody>
                    <a:bodyPr/>
                    <a:lstStyle/>
                    <a:p>
                      <a:pPr>
                        <a:buNone/>
                      </a:pPr>
                      <a:r>
                        <a:rPr lang="en-US" sz="1500" dirty="0">
                          <a:solidFill>
                            <a:srgbClr val="FF0000"/>
                          </a:solidFill>
                        </a:rPr>
                        <a:t>Scalability</a:t>
                      </a:r>
                    </a:p>
                  </a:txBody>
                  <a:tcPr marL="76287" marR="76287" marT="38143" marB="38143" anchor="ctr">
                    <a:lnL>
                      <a:noFill/>
                    </a:lnL>
                    <a:lnR>
                      <a:noFill/>
                    </a:lnR>
                    <a:lnT>
                      <a:noFill/>
                    </a:lnT>
                    <a:lnB>
                      <a:noFill/>
                    </a:lnB>
                    <a:noFill/>
                  </a:tcPr>
                </a:tc>
                <a:tc>
                  <a:txBody>
                    <a:bodyPr/>
                    <a:lstStyle/>
                    <a:p>
                      <a:pPr>
                        <a:buNone/>
                      </a:pPr>
                      <a:r>
                        <a:rPr lang="en-US" sz="1500" dirty="0">
                          <a:solidFill>
                            <a:srgbClr val="FF0000"/>
                          </a:solidFill>
                        </a:rPr>
                        <a:t>Use Case Example</a:t>
                      </a:r>
                    </a:p>
                  </a:txBody>
                  <a:tcPr marL="76287" marR="76287" marT="38143" marB="38143" anchor="ctr">
                    <a:lnL>
                      <a:noFill/>
                    </a:lnL>
                    <a:lnR>
                      <a:noFill/>
                    </a:lnR>
                    <a:lnT>
                      <a:noFill/>
                    </a:lnT>
                    <a:lnB>
                      <a:noFill/>
                    </a:lnB>
                    <a:noFill/>
                  </a:tcPr>
                </a:tc>
                <a:extLst>
                  <a:ext uri="{0D108BD9-81ED-4DB2-BD59-A6C34878D82A}">
                    <a16:rowId xmlns:a16="http://schemas.microsoft.com/office/drawing/2014/main" val="3531189826"/>
                  </a:ext>
                </a:extLst>
              </a:tr>
              <a:tr h="726902">
                <a:tc>
                  <a:txBody>
                    <a:bodyPr/>
                    <a:lstStyle/>
                    <a:p>
                      <a:pPr>
                        <a:buNone/>
                      </a:pPr>
                      <a:r>
                        <a:rPr lang="en-US" sz="1500"/>
                        <a:t>Bus</a:t>
                      </a:r>
                    </a:p>
                  </a:txBody>
                  <a:tcPr marL="76287" marR="76287" marT="38143" marB="38143" anchor="ctr">
                    <a:lnL>
                      <a:noFill/>
                    </a:lnL>
                    <a:lnR>
                      <a:noFill/>
                    </a:lnR>
                    <a:lnT>
                      <a:noFill/>
                    </a:lnT>
                    <a:lnB>
                      <a:noFill/>
                    </a:lnB>
                    <a:noFill/>
                  </a:tcPr>
                </a:tc>
                <a:tc>
                  <a:txBody>
                    <a:bodyPr/>
                    <a:lstStyle/>
                    <a:p>
                      <a:pPr>
                        <a:buNone/>
                      </a:pPr>
                      <a:r>
                        <a:rPr lang="en-US" sz="1500"/>
                        <a:t>Low</a:t>
                      </a:r>
                    </a:p>
                  </a:txBody>
                  <a:tcPr marL="76287" marR="76287" marT="38143" marB="38143" anchor="ctr">
                    <a:lnL>
                      <a:noFill/>
                    </a:lnL>
                    <a:lnR>
                      <a:noFill/>
                    </a:lnR>
                    <a:lnT>
                      <a:noFill/>
                    </a:lnT>
                    <a:lnB>
                      <a:noFill/>
                    </a:lnB>
                    <a:noFill/>
                  </a:tcPr>
                </a:tc>
                <a:tc>
                  <a:txBody>
                    <a:bodyPr/>
                    <a:lstStyle/>
                    <a:p>
                      <a:pPr>
                        <a:buNone/>
                      </a:pPr>
                      <a:r>
                        <a:rPr lang="en-US" sz="1500"/>
                        <a:t>Low</a:t>
                      </a:r>
                    </a:p>
                  </a:txBody>
                  <a:tcPr marL="76287" marR="76287" marT="38143" marB="38143" anchor="ctr">
                    <a:lnL>
                      <a:noFill/>
                    </a:lnL>
                    <a:lnR>
                      <a:noFill/>
                    </a:lnR>
                    <a:lnT>
                      <a:noFill/>
                    </a:lnT>
                    <a:lnB>
                      <a:noFill/>
                    </a:lnB>
                    <a:noFill/>
                  </a:tcPr>
                </a:tc>
                <a:tc>
                  <a:txBody>
                    <a:bodyPr/>
                    <a:lstStyle/>
                    <a:p>
                      <a:pPr>
                        <a:buNone/>
                      </a:pPr>
                      <a:r>
                        <a:rPr lang="en-US" sz="1500"/>
                        <a:t>Poor</a:t>
                      </a:r>
                    </a:p>
                  </a:txBody>
                  <a:tcPr marL="76287" marR="76287" marT="38143" marB="38143" anchor="ctr">
                    <a:lnL>
                      <a:noFill/>
                    </a:lnL>
                    <a:lnR>
                      <a:noFill/>
                    </a:lnR>
                    <a:lnT>
                      <a:noFill/>
                    </a:lnT>
                    <a:lnB>
                      <a:noFill/>
                    </a:lnB>
                    <a:noFill/>
                  </a:tcPr>
                </a:tc>
                <a:tc>
                  <a:txBody>
                    <a:bodyPr/>
                    <a:lstStyle/>
                    <a:p>
                      <a:pPr>
                        <a:buNone/>
                      </a:pPr>
                      <a:r>
                        <a:rPr lang="en-US" sz="1500"/>
                        <a:t>Small office LANs</a:t>
                      </a:r>
                    </a:p>
                  </a:txBody>
                  <a:tcPr marL="76287" marR="76287" marT="38143" marB="38143" anchor="ctr">
                    <a:lnL>
                      <a:noFill/>
                    </a:lnL>
                    <a:lnR>
                      <a:noFill/>
                    </a:lnR>
                    <a:lnT>
                      <a:noFill/>
                    </a:lnT>
                    <a:lnB>
                      <a:noFill/>
                    </a:lnB>
                    <a:noFill/>
                  </a:tcPr>
                </a:tc>
                <a:extLst>
                  <a:ext uri="{0D108BD9-81ED-4DB2-BD59-A6C34878D82A}">
                    <a16:rowId xmlns:a16="http://schemas.microsoft.com/office/drawing/2014/main" val="557347641"/>
                  </a:ext>
                </a:extLst>
              </a:tr>
              <a:tr h="1038431">
                <a:tc>
                  <a:txBody>
                    <a:bodyPr/>
                    <a:lstStyle/>
                    <a:p>
                      <a:pPr>
                        <a:buNone/>
                      </a:pPr>
                      <a:r>
                        <a:rPr lang="en-US" sz="1500"/>
                        <a:t>Star</a:t>
                      </a:r>
                    </a:p>
                  </a:txBody>
                  <a:tcPr marL="76287" marR="76287" marT="38143" marB="38143" anchor="ctr">
                    <a:lnL>
                      <a:noFill/>
                    </a:lnL>
                    <a:lnR>
                      <a:noFill/>
                    </a:lnR>
                    <a:lnT>
                      <a:noFill/>
                    </a:lnT>
                    <a:lnB>
                      <a:noFill/>
                    </a:lnB>
                    <a:noFill/>
                  </a:tcPr>
                </a:tc>
                <a:tc>
                  <a:txBody>
                    <a:bodyPr/>
                    <a:lstStyle/>
                    <a:p>
                      <a:pPr>
                        <a:buNone/>
                      </a:pPr>
                      <a:r>
                        <a:rPr lang="en-US" sz="1500"/>
                        <a:t>Medium</a:t>
                      </a:r>
                    </a:p>
                  </a:txBody>
                  <a:tcPr marL="76287" marR="76287" marT="38143" marB="38143" anchor="ctr">
                    <a:lnL>
                      <a:noFill/>
                    </a:lnL>
                    <a:lnR>
                      <a:noFill/>
                    </a:lnR>
                    <a:lnT>
                      <a:noFill/>
                    </a:lnT>
                    <a:lnB>
                      <a:noFill/>
                    </a:lnB>
                    <a:noFill/>
                  </a:tcPr>
                </a:tc>
                <a:tc>
                  <a:txBody>
                    <a:bodyPr/>
                    <a:lstStyle/>
                    <a:p>
                      <a:pPr>
                        <a:buNone/>
                      </a:pPr>
                      <a:r>
                        <a:rPr lang="en-US" sz="1500"/>
                        <a:t>High</a:t>
                      </a:r>
                    </a:p>
                  </a:txBody>
                  <a:tcPr marL="76287" marR="76287" marT="38143" marB="38143" anchor="ctr">
                    <a:lnL>
                      <a:noFill/>
                    </a:lnL>
                    <a:lnR>
                      <a:noFill/>
                    </a:lnR>
                    <a:lnT>
                      <a:noFill/>
                    </a:lnT>
                    <a:lnB>
                      <a:noFill/>
                    </a:lnB>
                    <a:noFill/>
                  </a:tcPr>
                </a:tc>
                <a:tc>
                  <a:txBody>
                    <a:bodyPr/>
                    <a:lstStyle/>
                    <a:p>
                      <a:pPr>
                        <a:buNone/>
                      </a:pPr>
                      <a:r>
                        <a:rPr lang="en-US" sz="1500"/>
                        <a:t>Good</a:t>
                      </a:r>
                    </a:p>
                  </a:txBody>
                  <a:tcPr marL="76287" marR="76287" marT="38143" marB="38143" anchor="ctr">
                    <a:lnL>
                      <a:noFill/>
                    </a:lnL>
                    <a:lnR>
                      <a:noFill/>
                    </a:lnR>
                    <a:lnT>
                      <a:noFill/>
                    </a:lnT>
                    <a:lnB>
                      <a:noFill/>
                    </a:lnB>
                    <a:noFill/>
                  </a:tcPr>
                </a:tc>
                <a:tc>
                  <a:txBody>
                    <a:bodyPr/>
                    <a:lstStyle/>
                    <a:p>
                      <a:pPr>
                        <a:buNone/>
                      </a:pPr>
                      <a:r>
                        <a:rPr lang="en-US" sz="1500"/>
                        <a:t>Home networks, schools</a:t>
                      </a:r>
                    </a:p>
                  </a:txBody>
                  <a:tcPr marL="76287" marR="76287" marT="38143" marB="38143" anchor="ctr">
                    <a:lnL>
                      <a:noFill/>
                    </a:lnL>
                    <a:lnR>
                      <a:noFill/>
                    </a:lnR>
                    <a:lnT>
                      <a:noFill/>
                    </a:lnT>
                    <a:lnB>
                      <a:noFill/>
                    </a:lnB>
                    <a:noFill/>
                  </a:tcPr>
                </a:tc>
                <a:extLst>
                  <a:ext uri="{0D108BD9-81ED-4DB2-BD59-A6C34878D82A}">
                    <a16:rowId xmlns:a16="http://schemas.microsoft.com/office/drawing/2014/main" val="3950448163"/>
                  </a:ext>
                </a:extLst>
              </a:tr>
              <a:tr h="1038431">
                <a:tc>
                  <a:txBody>
                    <a:bodyPr/>
                    <a:lstStyle/>
                    <a:p>
                      <a:pPr>
                        <a:buNone/>
                      </a:pPr>
                      <a:r>
                        <a:rPr lang="en-US" sz="1500"/>
                        <a:t>Ring</a:t>
                      </a:r>
                    </a:p>
                  </a:txBody>
                  <a:tcPr marL="76287" marR="76287" marT="38143" marB="38143" anchor="ctr">
                    <a:lnL>
                      <a:noFill/>
                    </a:lnL>
                    <a:lnR>
                      <a:noFill/>
                    </a:lnR>
                    <a:lnT>
                      <a:noFill/>
                    </a:lnT>
                    <a:lnB>
                      <a:noFill/>
                    </a:lnB>
                    <a:noFill/>
                  </a:tcPr>
                </a:tc>
                <a:tc>
                  <a:txBody>
                    <a:bodyPr/>
                    <a:lstStyle/>
                    <a:p>
                      <a:pPr>
                        <a:buNone/>
                      </a:pPr>
                      <a:r>
                        <a:rPr lang="en-US" sz="1500"/>
                        <a:t>Medium</a:t>
                      </a:r>
                    </a:p>
                  </a:txBody>
                  <a:tcPr marL="76287" marR="76287" marT="38143" marB="38143" anchor="ctr">
                    <a:lnL>
                      <a:noFill/>
                    </a:lnL>
                    <a:lnR>
                      <a:noFill/>
                    </a:lnR>
                    <a:lnT>
                      <a:noFill/>
                    </a:lnT>
                    <a:lnB>
                      <a:noFill/>
                    </a:lnB>
                    <a:noFill/>
                  </a:tcPr>
                </a:tc>
                <a:tc>
                  <a:txBody>
                    <a:bodyPr/>
                    <a:lstStyle/>
                    <a:p>
                      <a:pPr>
                        <a:buNone/>
                      </a:pPr>
                      <a:r>
                        <a:rPr lang="en-US" sz="1500"/>
                        <a:t>Medium</a:t>
                      </a:r>
                    </a:p>
                  </a:txBody>
                  <a:tcPr marL="76287" marR="76287" marT="38143" marB="38143" anchor="ctr">
                    <a:lnL>
                      <a:noFill/>
                    </a:lnL>
                    <a:lnR>
                      <a:noFill/>
                    </a:lnR>
                    <a:lnT>
                      <a:noFill/>
                    </a:lnT>
                    <a:lnB>
                      <a:noFill/>
                    </a:lnB>
                    <a:noFill/>
                  </a:tcPr>
                </a:tc>
                <a:tc>
                  <a:txBody>
                    <a:bodyPr/>
                    <a:lstStyle/>
                    <a:p>
                      <a:pPr>
                        <a:buNone/>
                      </a:pPr>
                      <a:r>
                        <a:rPr lang="en-US" sz="1500"/>
                        <a:t>Poor</a:t>
                      </a:r>
                    </a:p>
                  </a:txBody>
                  <a:tcPr marL="76287" marR="76287" marT="38143" marB="38143" anchor="ctr">
                    <a:lnL>
                      <a:noFill/>
                    </a:lnL>
                    <a:lnR>
                      <a:noFill/>
                    </a:lnR>
                    <a:lnT>
                      <a:noFill/>
                    </a:lnT>
                    <a:lnB>
                      <a:noFill/>
                    </a:lnB>
                    <a:noFill/>
                  </a:tcPr>
                </a:tc>
                <a:tc>
                  <a:txBody>
                    <a:bodyPr/>
                    <a:lstStyle/>
                    <a:p>
                      <a:pPr>
                        <a:buNone/>
                      </a:pPr>
                      <a:r>
                        <a:rPr lang="en-US" sz="1500"/>
                        <a:t>Some WANs, token ring LANs</a:t>
                      </a:r>
                    </a:p>
                  </a:txBody>
                  <a:tcPr marL="76287" marR="76287" marT="38143" marB="38143" anchor="ctr">
                    <a:lnL>
                      <a:noFill/>
                    </a:lnL>
                    <a:lnR>
                      <a:noFill/>
                    </a:lnR>
                    <a:lnT>
                      <a:noFill/>
                    </a:lnT>
                    <a:lnB>
                      <a:noFill/>
                    </a:lnB>
                    <a:noFill/>
                  </a:tcPr>
                </a:tc>
                <a:extLst>
                  <a:ext uri="{0D108BD9-81ED-4DB2-BD59-A6C34878D82A}">
                    <a16:rowId xmlns:a16="http://schemas.microsoft.com/office/drawing/2014/main" val="3050210755"/>
                  </a:ext>
                </a:extLst>
              </a:tr>
              <a:tr h="726902">
                <a:tc>
                  <a:txBody>
                    <a:bodyPr/>
                    <a:lstStyle/>
                    <a:p>
                      <a:pPr>
                        <a:buNone/>
                      </a:pPr>
                      <a:r>
                        <a:rPr lang="en-US" sz="1500"/>
                        <a:t>Mesh</a:t>
                      </a:r>
                    </a:p>
                  </a:txBody>
                  <a:tcPr marL="76287" marR="76287" marT="38143" marB="38143" anchor="ctr">
                    <a:lnL>
                      <a:noFill/>
                    </a:lnL>
                    <a:lnR>
                      <a:noFill/>
                    </a:lnR>
                    <a:lnT>
                      <a:noFill/>
                    </a:lnT>
                    <a:lnB>
                      <a:noFill/>
                    </a:lnB>
                    <a:noFill/>
                  </a:tcPr>
                </a:tc>
                <a:tc>
                  <a:txBody>
                    <a:bodyPr/>
                    <a:lstStyle/>
                    <a:p>
                      <a:pPr>
                        <a:buNone/>
                      </a:pPr>
                      <a:r>
                        <a:rPr lang="en-US" sz="1500"/>
                        <a:t>High</a:t>
                      </a:r>
                    </a:p>
                  </a:txBody>
                  <a:tcPr marL="76287" marR="76287" marT="38143" marB="38143" anchor="ctr">
                    <a:lnL>
                      <a:noFill/>
                    </a:lnL>
                    <a:lnR>
                      <a:noFill/>
                    </a:lnR>
                    <a:lnT>
                      <a:noFill/>
                    </a:lnT>
                    <a:lnB>
                      <a:noFill/>
                    </a:lnB>
                    <a:noFill/>
                  </a:tcPr>
                </a:tc>
                <a:tc>
                  <a:txBody>
                    <a:bodyPr/>
                    <a:lstStyle/>
                    <a:p>
                      <a:pPr>
                        <a:buNone/>
                      </a:pPr>
                      <a:r>
                        <a:rPr lang="en-US" sz="1500"/>
                        <a:t>Very High</a:t>
                      </a:r>
                    </a:p>
                  </a:txBody>
                  <a:tcPr marL="76287" marR="76287" marT="38143" marB="38143" anchor="ctr">
                    <a:lnL>
                      <a:noFill/>
                    </a:lnL>
                    <a:lnR>
                      <a:noFill/>
                    </a:lnR>
                    <a:lnT>
                      <a:noFill/>
                    </a:lnT>
                    <a:lnB>
                      <a:noFill/>
                    </a:lnB>
                    <a:noFill/>
                  </a:tcPr>
                </a:tc>
                <a:tc>
                  <a:txBody>
                    <a:bodyPr/>
                    <a:lstStyle/>
                    <a:p>
                      <a:pPr>
                        <a:buNone/>
                      </a:pPr>
                      <a:r>
                        <a:rPr lang="en-US" sz="1500"/>
                        <a:t>Excellent</a:t>
                      </a:r>
                    </a:p>
                  </a:txBody>
                  <a:tcPr marL="76287" marR="76287" marT="38143" marB="38143" anchor="ctr">
                    <a:lnL>
                      <a:noFill/>
                    </a:lnL>
                    <a:lnR>
                      <a:noFill/>
                    </a:lnR>
                    <a:lnT>
                      <a:noFill/>
                    </a:lnT>
                    <a:lnB>
                      <a:noFill/>
                    </a:lnB>
                    <a:noFill/>
                  </a:tcPr>
                </a:tc>
                <a:tc>
                  <a:txBody>
                    <a:bodyPr/>
                    <a:lstStyle/>
                    <a:p>
                      <a:pPr>
                        <a:buNone/>
                      </a:pPr>
                      <a:r>
                        <a:rPr lang="en-US" sz="1500"/>
                        <a:t>Military, high-security</a:t>
                      </a:r>
                    </a:p>
                  </a:txBody>
                  <a:tcPr marL="76287" marR="76287" marT="38143" marB="38143" anchor="ctr">
                    <a:lnL>
                      <a:noFill/>
                    </a:lnL>
                    <a:lnR>
                      <a:noFill/>
                    </a:lnR>
                    <a:lnT>
                      <a:noFill/>
                    </a:lnT>
                    <a:lnB>
                      <a:noFill/>
                    </a:lnB>
                    <a:noFill/>
                  </a:tcPr>
                </a:tc>
                <a:extLst>
                  <a:ext uri="{0D108BD9-81ED-4DB2-BD59-A6C34878D82A}">
                    <a16:rowId xmlns:a16="http://schemas.microsoft.com/office/drawing/2014/main" val="3203659888"/>
                  </a:ext>
                </a:extLst>
              </a:tr>
              <a:tr h="726902">
                <a:tc>
                  <a:txBody>
                    <a:bodyPr/>
                    <a:lstStyle/>
                    <a:p>
                      <a:pPr>
                        <a:buNone/>
                      </a:pPr>
                      <a:r>
                        <a:rPr lang="en-US" sz="1500"/>
                        <a:t>Tree</a:t>
                      </a:r>
                    </a:p>
                  </a:txBody>
                  <a:tcPr marL="76287" marR="76287" marT="38143" marB="38143" anchor="ctr">
                    <a:lnL>
                      <a:noFill/>
                    </a:lnL>
                    <a:lnR>
                      <a:noFill/>
                    </a:lnR>
                    <a:lnT>
                      <a:noFill/>
                    </a:lnT>
                    <a:lnB>
                      <a:noFill/>
                    </a:lnB>
                    <a:noFill/>
                  </a:tcPr>
                </a:tc>
                <a:tc>
                  <a:txBody>
                    <a:bodyPr/>
                    <a:lstStyle/>
                    <a:p>
                      <a:pPr>
                        <a:buNone/>
                      </a:pPr>
                      <a:r>
                        <a:rPr lang="en-US" sz="1500"/>
                        <a:t>Medium</a:t>
                      </a:r>
                    </a:p>
                  </a:txBody>
                  <a:tcPr marL="76287" marR="76287" marT="38143" marB="38143" anchor="ctr">
                    <a:lnL>
                      <a:noFill/>
                    </a:lnL>
                    <a:lnR>
                      <a:noFill/>
                    </a:lnR>
                    <a:lnT>
                      <a:noFill/>
                    </a:lnT>
                    <a:lnB>
                      <a:noFill/>
                    </a:lnB>
                    <a:noFill/>
                  </a:tcPr>
                </a:tc>
                <a:tc>
                  <a:txBody>
                    <a:bodyPr/>
                    <a:lstStyle/>
                    <a:p>
                      <a:pPr>
                        <a:buNone/>
                      </a:pPr>
                      <a:r>
                        <a:rPr lang="en-US" sz="1500"/>
                        <a:t>Medium</a:t>
                      </a:r>
                    </a:p>
                  </a:txBody>
                  <a:tcPr marL="76287" marR="76287" marT="38143" marB="38143" anchor="ctr">
                    <a:lnL>
                      <a:noFill/>
                    </a:lnL>
                    <a:lnR>
                      <a:noFill/>
                    </a:lnR>
                    <a:lnT>
                      <a:noFill/>
                    </a:lnT>
                    <a:lnB>
                      <a:noFill/>
                    </a:lnB>
                    <a:noFill/>
                  </a:tcPr>
                </a:tc>
                <a:tc>
                  <a:txBody>
                    <a:bodyPr/>
                    <a:lstStyle/>
                    <a:p>
                      <a:pPr>
                        <a:buNone/>
                      </a:pPr>
                      <a:r>
                        <a:rPr lang="en-US" sz="1500"/>
                        <a:t>Good</a:t>
                      </a:r>
                    </a:p>
                  </a:txBody>
                  <a:tcPr marL="76287" marR="76287" marT="38143" marB="38143" anchor="ctr">
                    <a:lnL>
                      <a:noFill/>
                    </a:lnL>
                    <a:lnR>
                      <a:noFill/>
                    </a:lnR>
                    <a:lnT>
                      <a:noFill/>
                    </a:lnT>
                    <a:lnB>
                      <a:noFill/>
                    </a:lnB>
                    <a:noFill/>
                  </a:tcPr>
                </a:tc>
                <a:tc>
                  <a:txBody>
                    <a:bodyPr/>
                    <a:lstStyle/>
                    <a:p>
                      <a:pPr>
                        <a:buNone/>
                      </a:pPr>
                      <a:r>
                        <a:rPr lang="en-US" sz="1500"/>
                        <a:t>Enterprise networks</a:t>
                      </a:r>
                    </a:p>
                  </a:txBody>
                  <a:tcPr marL="76287" marR="76287" marT="38143" marB="38143" anchor="ctr">
                    <a:lnL>
                      <a:noFill/>
                    </a:lnL>
                    <a:lnR>
                      <a:noFill/>
                    </a:lnR>
                    <a:lnT>
                      <a:noFill/>
                    </a:lnT>
                    <a:lnB>
                      <a:noFill/>
                    </a:lnB>
                    <a:noFill/>
                  </a:tcPr>
                </a:tc>
                <a:extLst>
                  <a:ext uri="{0D108BD9-81ED-4DB2-BD59-A6C34878D82A}">
                    <a16:rowId xmlns:a16="http://schemas.microsoft.com/office/drawing/2014/main" val="1170412621"/>
                  </a:ext>
                </a:extLst>
              </a:tr>
              <a:tr h="726902">
                <a:tc>
                  <a:txBody>
                    <a:bodyPr/>
                    <a:lstStyle/>
                    <a:p>
                      <a:pPr>
                        <a:buNone/>
                      </a:pPr>
                      <a:r>
                        <a:rPr lang="en-US" sz="1500"/>
                        <a:t>Hybrid</a:t>
                      </a:r>
                    </a:p>
                  </a:txBody>
                  <a:tcPr marL="76287" marR="76287" marT="38143" marB="38143" anchor="ctr">
                    <a:lnL>
                      <a:noFill/>
                    </a:lnL>
                    <a:lnR>
                      <a:noFill/>
                    </a:lnR>
                    <a:lnT>
                      <a:noFill/>
                    </a:lnT>
                    <a:lnB>
                      <a:noFill/>
                    </a:lnB>
                    <a:noFill/>
                  </a:tcPr>
                </a:tc>
                <a:tc>
                  <a:txBody>
                    <a:bodyPr/>
                    <a:lstStyle/>
                    <a:p>
                      <a:pPr>
                        <a:buNone/>
                      </a:pPr>
                      <a:r>
                        <a:rPr lang="en-US" sz="1500"/>
                        <a:t>High</a:t>
                      </a:r>
                    </a:p>
                  </a:txBody>
                  <a:tcPr marL="76287" marR="76287" marT="38143" marB="38143" anchor="ctr">
                    <a:lnL>
                      <a:noFill/>
                    </a:lnL>
                    <a:lnR>
                      <a:noFill/>
                    </a:lnR>
                    <a:lnT>
                      <a:noFill/>
                    </a:lnT>
                    <a:lnB>
                      <a:noFill/>
                    </a:lnB>
                    <a:noFill/>
                  </a:tcPr>
                </a:tc>
                <a:tc>
                  <a:txBody>
                    <a:bodyPr/>
                    <a:lstStyle/>
                    <a:p>
                      <a:pPr>
                        <a:buNone/>
                      </a:pPr>
                      <a:r>
                        <a:rPr lang="en-US" sz="1500"/>
                        <a:t>High</a:t>
                      </a:r>
                    </a:p>
                  </a:txBody>
                  <a:tcPr marL="76287" marR="76287" marT="38143" marB="38143" anchor="ctr">
                    <a:lnL>
                      <a:noFill/>
                    </a:lnL>
                    <a:lnR>
                      <a:noFill/>
                    </a:lnR>
                    <a:lnT>
                      <a:noFill/>
                    </a:lnT>
                    <a:lnB>
                      <a:noFill/>
                    </a:lnB>
                    <a:noFill/>
                  </a:tcPr>
                </a:tc>
                <a:tc>
                  <a:txBody>
                    <a:bodyPr/>
                    <a:lstStyle/>
                    <a:p>
                      <a:pPr>
                        <a:buNone/>
                      </a:pPr>
                      <a:r>
                        <a:rPr lang="en-US" sz="1500"/>
                        <a:t>Excellent</a:t>
                      </a:r>
                    </a:p>
                  </a:txBody>
                  <a:tcPr marL="76287" marR="76287" marT="38143" marB="38143" anchor="ctr">
                    <a:lnL>
                      <a:noFill/>
                    </a:lnL>
                    <a:lnR>
                      <a:noFill/>
                    </a:lnR>
                    <a:lnT>
                      <a:noFill/>
                    </a:lnT>
                    <a:lnB>
                      <a:noFill/>
                    </a:lnB>
                    <a:noFill/>
                  </a:tcPr>
                </a:tc>
                <a:tc>
                  <a:txBody>
                    <a:bodyPr/>
                    <a:lstStyle/>
                    <a:p>
                      <a:pPr>
                        <a:buNone/>
                      </a:pPr>
                      <a:r>
                        <a:rPr lang="en-US" sz="1500" dirty="0"/>
                        <a:t>Large organizations</a:t>
                      </a:r>
                    </a:p>
                  </a:txBody>
                  <a:tcPr marL="76287" marR="76287" marT="38143" marB="38143" anchor="ctr">
                    <a:lnL>
                      <a:noFill/>
                    </a:lnL>
                    <a:lnR>
                      <a:noFill/>
                    </a:lnR>
                    <a:lnT>
                      <a:noFill/>
                    </a:lnT>
                    <a:lnB>
                      <a:noFill/>
                    </a:lnB>
                    <a:noFill/>
                  </a:tcPr>
                </a:tc>
                <a:extLst>
                  <a:ext uri="{0D108BD9-81ED-4DB2-BD59-A6C34878D82A}">
                    <a16:rowId xmlns:a16="http://schemas.microsoft.com/office/drawing/2014/main" val="2335400351"/>
                  </a:ext>
                </a:extLst>
              </a:tr>
            </a:tbl>
          </a:graphicData>
        </a:graphic>
      </p:graphicFrame>
    </p:spTree>
    <p:extLst>
      <p:ext uri="{BB962C8B-B14F-4D97-AF65-F5344CB8AC3E}">
        <p14:creationId xmlns:p14="http://schemas.microsoft.com/office/powerpoint/2010/main" val="1759143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9129-F850-736B-D519-DFDFA8FD294A}"/>
              </a:ext>
            </a:extLst>
          </p:cNvPr>
          <p:cNvSpPr>
            <a:spLocks noGrp="1"/>
          </p:cNvSpPr>
          <p:nvPr>
            <p:ph type="title"/>
          </p:nvPr>
        </p:nvSpPr>
        <p:spPr>
          <a:xfrm>
            <a:off x="175986" y="122490"/>
            <a:ext cx="8825657" cy="566738"/>
          </a:xfrm>
        </p:spPr>
        <p:txBody>
          <a:bodyPr>
            <a:noAutofit/>
          </a:bodyPr>
          <a:lstStyle/>
          <a:p>
            <a:r>
              <a:rPr lang="en-US" sz="4000" dirty="0"/>
              <a:t>BUS TOPOLOGY:-</a:t>
            </a:r>
          </a:p>
        </p:txBody>
      </p:sp>
      <p:sp>
        <p:nvSpPr>
          <p:cNvPr id="4" name="Text Placeholder 3">
            <a:extLst>
              <a:ext uri="{FF2B5EF4-FFF2-40B4-BE49-F238E27FC236}">
                <a16:creationId xmlns:a16="http://schemas.microsoft.com/office/drawing/2014/main" id="{CF94B4CB-EE65-AB5E-D2CE-12AA63AFC599}"/>
              </a:ext>
            </a:extLst>
          </p:cNvPr>
          <p:cNvSpPr>
            <a:spLocks noGrp="1"/>
          </p:cNvSpPr>
          <p:nvPr>
            <p:ph type="body" sz="half" idx="2"/>
          </p:nvPr>
        </p:nvSpPr>
        <p:spPr>
          <a:xfrm>
            <a:off x="298613" y="996962"/>
            <a:ext cx="6328973" cy="5621552"/>
          </a:xfrm>
        </p:spPr>
        <p:txBody>
          <a:bodyPr/>
          <a:lstStyle/>
          <a:p>
            <a:endParaRPr lang="en-US" b="1" dirty="0"/>
          </a:p>
          <a:p>
            <a:r>
              <a:rPr lang="en-US" sz="2400" b="1" dirty="0"/>
              <a:t>Structure</a:t>
            </a:r>
            <a:r>
              <a:rPr lang="en-US" sz="2400" dirty="0"/>
              <a:t>: All devices are connected to a single central cable (the "bus").</a:t>
            </a:r>
          </a:p>
          <a:p>
            <a:endParaRPr lang="en-US" dirty="0"/>
          </a:p>
        </p:txBody>
      </p:sp>
      <p:pic>
        <p:nvPicPr>
          <p:cNvPr id="5" name="Picture 4">
            <a:extLst>
              <a:ext uri="{FF2B5EF4-FFF2-40B4-BE49-F238E27FC236}">
                <a16:creationId xmlns:a16="http://schemas.microsoft.com/office/drawing/2014/main" id="{CA686E94-6DAD-4D0B-835A-8E4405C3D4D6}"/>
              </a:ext>
            </a:extLst>
          </p:cNvPr>
          <p:cNvPicPr>
            <a:picLocks noChangeAspect="1"/>
          </p:cNvPicPr>
          <p:nvPr/>
        </p:nvPicPr>
        <p:blipFill>
          <a:blip r:embed="rId2"/>
          <a:stretch>
            <a:fillRect/>
          </a:stretch>
        </p:blipFill>
        <p:spPr>
          <a:xfrm>
            <a:off x="6627586" y="1973515"/>
            <a:ext cx="5460999" cy="3640666"/>
          </a:xfrm>
          <a:prstGeom prst="rect">
            <a:avLst/>
          </a:prstGeom>
        </p:spPr>
      </p:pic>
      <p:sp>
        <p:nvSpPr>
          <p:cNvPr id="6" name="Rectangle 1">
            <a:extLst>
              <a:ext uri="{FF2B5EF4-FFF2-40B4-BE49-F238E27FC236}">
                <a16:creationId xmlns:a16="http://schemas.microsoft.com/office/drawing/2014/main" id="{23EB8FFE-9440-8560-BF80-95BCBE8ADCEC}"/>
              </a:ext>
            </a:extLst>
          </p:cNvPr>
          <p:cNvSpPr>
            <a:spLocks noChangeArrowheads="1"/>
          </p:cNvSpPr>
          <p:nvPr/>
        </p:nvSpPr>
        <p:spPr bwMode="auto">
          <a:xfrm>
            <a:off x="435427" y="2607440"/>
            <a:ext cx="47275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Easy to set 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Cost-effective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Failure in the </a:t>
            </a:r>
            <a:r>
              <a:rPr kumimoji="0" lang="en-US" altLang="en-US" sz="1800" b="0" i="0" u="none" strike="noStrike" cap="none" normalizeH="0" baseline="0" dirty="0" err="1">
                <a:ln>
                  <a:noFill/>
                </a:ln>
                <a:solidFill>
                  <a:schemeClr val="tx1"/>
                </a:solidFill>
                <a:effectLst/>
                <a:latin typeface="Arial" panose="020B0604020202020204" pitchFamily="34" charset="0"/>
              </a:rPr>
              <a:t>mainable</a:t>
            </a:r>
            <a:r>
              <a:rPr kumimoji="0" lang="en-US" altLang="en-US" sz="1800" b="0" i="0" u="none" strike="noStrike" cap="none" normalizeH="0" baseline="0" dirty="0">
                <a:ln>
                  <a:noFill/>
                </a:ln>
                <a:solidFill>
                  <a:schemeClr val="tx1"/>
                </a:solidFill>
                <a:effectLst/>
                <a:latin typeface="Arial" panose="020B0604020202020204" pitchFamily="34" charset="0"/>
              </a:rPr>
              <a:t> crashes the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Difficult to </a:t>
            </a:r>
            <a:r>
              <a:rPr kumimoji="0" lang="en-US" altLang="en-US" sz="1800" b="0" i="0" u="none" strike="noStrike" cap="none" normalizeH="0" baseline="0" dirty="0" err="1">
                <a:ln>
                  <a:noFill/>
                </a:ln>
                <a:solidFill>
                  <a:schemeClr val="tx1"/>
                </a:solidFill>
                <a:effectLst/>
                <a:latin typeface="Arial" panose="020B0604020202020204" pitchFamily="34" charset="0"/>
              </a:rPr>
              <a:t>tubleshoot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99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2F9B-FF4B-0F2F-C6CC-1EB483740053}"/>
              </a:ext>
            </a:extLst>
          </p:cNvPr>
          <p:cNvSpPr>
            <a:spLocks noGrp="1"/>
          </p:cNvSpPr>
          <p:nvPr>
            <p:ph type="title"/>
          </p:nvPr>
        </p:nvSpPr>
        <p:spPr>
          <a:xfrm>
            <a:off x="232229" y="289945"/>
            <a:ext cx="8825657" cy="566738"/>
          </a:xfrm>
        </p:spPr>
        <p:txBody>
          <a:bodyPr>
            <a:noAutofit/>
          </a:bodyPr>
          <a:lstStyle/>
          <a:p>
            <a:r>
              <a:rPr lang="en-US" sz="4800" dirty="0">
                <a:solidFill>
                  <a:srgbClr val="FF0000"/>
                </a:solidFill>
              </a:rPr>
              <a:t>STAR TOPOLOGY:-</a:t>
            </a:r>
          </a:p>
        </p:txBody>
      </p:sp>
      <p:sp>
        <p:nvSpPr>
          <p:cNvPr id="4" name="Text Placeholder 3">
            <a:extLst>
              <a:ext uri="{FF2B5EF4-FFF2-40B4-BE49-F238E27FC236}">
                <a16:creationId xmlns:a16="http://schemas.microsoft.com/office/drawing/2014/main" id="{F5A9D692-CFD8-8D2A-CB6E-F9C9D09199A3}"/>
              </a:ext>
            </a:extLst>
          </p:cNvPr>
          <p:cNvSpPr>
            <a:spLocks noGrp="1"/>
          </p:cNvSpPr>
          <p:nvPr>
            <p:ph type="body" sz="half" idx="2"/>
          </p:nvPr>
        </p:nvSpPr>
        <p:spPr>
          <a:xfrm>
            <a:off x="0" y="1013039"/>
            <a:ext cx="5863771" cy="5555016"/>
          </a:xfrm>
        </p:spPr>
        <p:txBody>
          <a:bodyPr/>
          <a:lstStyle/>
          <a:p>
            <a:r>
              <a:rPr lang="en-US" sz="2400" b="1" dirty="0"/>
              <a:t>Star Topology</a:t>
            </a:r>
            <a:r>
              <a:rPr lang="en-US" sz="2400" dirty="0"/>
              <a:t> is one of the most common and widely used network topologies, especially in homes, schools, and small to medium businesses.</a:t>
            </a:r>
          </a:p>
          <a:p>
            <a:endParaRPr lang="en-US" dirty="0"/>
          </a:p>
        </p:txBody>
      </p:sp>
      <p:pic>
        <p:nvPicPr>
          <p:cNvPr id="5" name="Picture 4">
            <a:extLst>
              <a:ext uri="{FF2B5EF4-FFF2-40B4-BE49-F238E27FC236}">
                <a16:creationId xmlns:a16="http://schemas.microsoft.com/office/drawing/2014/main" id="{59B320FC-70FB-CC69-4E0E-CE2671CB2840}"/>
              </a:ext>
            </a:extLst>
          </p:cNvPr>
          <p:cNvPicPr>
            <a:picLocks noChangeAspect="1"/>
          </p:cNvPicPr>
          <p:nvPr/>
        </p:nvPicPr>
        <p:blipFill>
          <a:blip r:embed="rId2"/>
          <a:stretch>
            <a:fillRect/>
          </a:stretch>
        </p:blipFill>
        <p:spPr>
          <a:xfrm>
            <a:off x="6096000" y="566058"/>
            <a:ext cx="5863771" cy="5718628"/>
          </a:xfrm>
          <a:prstGeom prst="rect">
            <a:avLst/>
          </a:prstGeom>
        </p:spPr>
      </p:pic>
      <p:graphicFrame>
        <p:nvGraphicFramePr>
          <p:cNvPr id="6" name="Table 5">
            <a:extLst>
              <a:ext uri="{FF2B5EF4-FFF2-40B4-BE49-F238E27FC236}">
                <a16:creationId xmlns:a16="http://schemas.microsoft.com/office/drawing/2014/main" id="{C23A7347-4235-E80F-3C6C-C158DB0EFCDA}"/>
              </a:ext>
            </a:extLst>
          </p:cNvPr>
          <p:cNvGraphicFramePr>
            <a:graphicFrameLocks noGrp="1"/>
          </p:cNvGraphicFramePr>
          <p:nvPr>
            <p:extLst>
              <p:ext uri="{D42A27DB-BD31-4B8C-83A1-F6EECF244321}">
                <p14:modId xmlns:p14="http://schemas.microsoft.com/office/powerpoint/2010/main" val="432813267"/>
              </p:ext>
            </p:extLst>
          </p:nvPr>
        </p:nvGraphicFramePr>
        <p:xfrm>
          <a:off x="1" y="3098958"/>
          <a:ext cx="6095999" cy="3142311"/>
        </p:xfrm>
        <a:graphic>
          <a:graphicData uri="http://schemas.openxmlformats.org/drawingml/2006/table">
            <a:tbl>
              <a:tblPr/>
              <a:tblGrid>
                <a:gridCol w="3096730">
                  <a:extLst>
                    <a:ext uri="{9D8B030D-6E8A-4147-A177-3AD203B41FA5}">
                      <a16:colId xmlns:a16="http://schemas.microsoft.com/office/drawing/2014/main" val="2100037934"/>
                    </a:ext>
                  </a:extLst>
                </a:gridCol>
                <a:gridCol w="2999269">
                  <a:extLst>
                    <a:ext uri="{9D8B030D-6E8A-4147-A177-3AD203B41FA5}">
                      <a16:colId xmlns:a16="http://schemas.microsoft.com/office/drawing/2014/main" val="2067778507"/>
                    </a:ext>
                  </a:extLst>
                </a:gridCol>
              </a:tblGrid>
              <a:tr h="581991">
                <a:tc>
                  <a:txBody>
                    <a:bodyPr/>
                    <a:lstStyle/>
                    <a:p>
                      <a:pPr>
                        <a:buNone/>
                      </a:pPr>
                      <a:r>
                        <a:rPr lang="en-US">
                          <a:solidFill>
                            <a:schemeClr val="bg2">
                              <a:lumMod val="60000"/>
                              <a:lumOff val="40000"/>
                            </a:schemeClr>
                          </a:solidFill>
                        </a:rPr>
                        <a:t>Feature</a:t>
                      </a:r>
                    </a:p>
                  </a:txBody>
                  <a:tcPr anchor="ctr">
                    <a:lnL>
                      <a:noFill/>
                    </a:lnL>
                    <a:lnR>
                      <a:noFill/>
                    </a:lnR>
                    <a:lnT>
                      <a:noFill/>
                    </a:lnT>
                    <a:lnB>
                      <a:noFill/>
                    </a:lnB>
                    <a:noFill/>
                  </a:tcPr>
                </a:tc>
                <a:tc>
                  <a:txBody>
                    <a:bodyPr/>
                    <a:lstStyle/>
                    <a:p>
                      <a:pPr>
                        <a:buNone/>
                      </a:pPr>
                      <a:r>
                        <a:rPr lang="en-US" dirty="0">
                          <a:solidFill>
                            <a:schemeClr val="bg2">
                              <a:lumMod val="60000"/>
                              <a:lumOff val="40000"/>
                            </a:schemeClr>
                          </a:solidFill>
                        </a:rPr>
                        <a:t>Benefit</a:t>
                      </a:r>
                    </a:p>
                  </a:txBody>
                  <a:tcPr anchor="ctr">
                    <a:lnL>
                      <a:noFill/>
                    </a:lnL>
                    <a:lnR>
                      <a:noFill/>
                    </a:lnR>
                    <a:lnT>
                      <a:noFill/>
                    </a:lnT>
                    <a:lnB>
                      <a:noFill/>
                    </a:lnB>
                    <a:noFill/>
                  </a:tcPr>
                </a:tc>
                <a:extLst>
                  <a:ext uri="{0D108BD9-81ED-4DB2-BD59-A6C34878D82A}">
                    <a16:rowId xmlns:a16="http://schemas.microsoft.com/office/drawing/2014/main" val="4084261847"/>
                  </a:ext>
                </a:extLst>
              </a:tr>
              <a:tr h="581991">
                <a:tc>
                  <a:txBody>
                    <a:bodyPr/>
                    <a:lstStyle/>
                    <a:p>
                      <a:pPr>
                        <a:buNone/>
                      </a:pPr>
                      <a:r>
                        <a:rPr lang="en-US" b="1"/>
                        <a:t>Easy to install</a:t>
                      </a:r>
                      <a:endParaRPr lang="en-US"/>
                    </a:p>
                  </a:txBody>
                  <a:tcPr anchor="ctr">
                    <a:lnL>
                      <a:noFill/>
                    </a:lnL>
                    <a:lnR>
                      <a:noFill/>
                    </a:lnR>
                    <a:lnT>
                      <a:noFill/>
                    </a:lnT>
                    <a:lnB>
                      <a:noFill/>
                    </a:lnB>
                    <a:noFill/>
                  </a:tcPr>
                </a:tc>
                <a:tc>
                  <a:txBody>
                    <a:bodyPr/>
                    <a:lstStyle/>
                    <a:p>
                      <a:pPr>
                        <a:buNone/>
                      </a:pPr>
                      <a:r>
                        <a:rPr lang="en-US"/>
                        <a:t>Simple setup with minimal cabling</a:t>
                      </a:r>
                    </a:p>
                  </a:txBody>
                  <a:tcPr anchor="ctr">
                    <a:lnL>
                      <a:noFill/>
                    </a:lnL>
                    <a:lnR>
                      <a:noFill/>
                    </a:lnR>
                    <a:lnT>
                      <a:noFill/>
                    </a:lnT>
                    <a:lnB>
                      <a:noFill/>
                    </a:lnB>
                    <a:noFill/>
                  </a:tcPr>
                </a:tc>
                <a:extLst>
                  <a:ext uri="{0D108BD9-81ED-4DB2-BD59-A6C34878D82A}">
                    <a16:rowId xmlns:a16="http://schemas.microsoft.com/office/drawing/2014/main" val="2968114637"/>
                  </a:ext>
                </a:extLst>
              </a:tr>
              <a:tr h="581991">
                <a:tc>
                  <a:txBody>
                    <a:bodyPr/>
                    <a:lstStyle/>
                    <a:p>
                      <a:pPr>
                        <a:buNone/>
                      </a:pPr>
                      <a:r>
                        <a:rPr lang="en-US" b="1" dirty="0"/>
                        <a:t>Easy to troubleshoot</a:t>
                      </a:r>
                      <a:endParaRPr lang="en-US" dirty="0"/>
                    </a:p>
                  </a:txBody>
                  <a:tcPr anchor="ctr">
                    <a:lnL>
                      <a:noFill/>
                    </a:lnL>
                    <a:lnR>
                      <a:noFill/>
                    </a:lnR>
                    <a:lnT>
                      <a:noFill/>
                    </a:lnT>
                    <a:lnB>
                      <a:noFill/>
                    </a:lnB>
                    <a:noFill/>
                  </a:tcPr>
                </a:tc>
                <a:tc>
                  <a:txBody>
                    <a:bodyPr/>
                    <a:lstStyle/>
                    <a:p>
                      <a:pPr>
                        <a:buNone/>
                      </a:pPr>
                      <a:r>
                        <a:rPr lang="en-US"/>
                        <a:t>Problems can be isolated to one link</a:t>
                      </a:r>
                    </a:p>
                  </a:txBody>
                  <a:tcPr anchor="ctr">
                    <a:lnL>
                      <a:noFill/>
                    </a:lnL>
                    <a:lnR>
                      <a:noFill/>
                    </a:lnR>
                    <a:lnT>
                      <a:noFill/>
                    </a:lnT>
                    <a:lnB>
                      <a:noFill/>
                    </a:lnB>
                    <a:noFill/>
                  </a:tcPr>
                </a:tc>
                <a:extLst>
                  <a:ext uri="{0D108BD9-81ED-4DB2-BD59-A6C34878D82A}">
                    <a16:rowId xmlns:a16="http://schemas.microsoft.com/office/drawing/2014/main" val="423227995"/>
                  </a:ext>
                </a:extLst>
              </a:tr>
              <a:tr h="581991">
                <a:tc>
                  <a:txBody>
                    <a:bodyPr/>
                    <a:lstStyle/>
                    <a:p>
                      <a:pPr>
                        <a:buNone/>
                      </a:pPr>
                      <a:r>
                        <a:rPr lang="en-US" b="1" dirty="0"/>
                        <a:t>Reliable</a:t>
                      </a:r>
                      <a:endParaRPr lang="en-US" dirty="0"/>
                    </a:p>
                  </a:txBody>
                  <a:tcPr anchor="ctr">
                    <a:lnL>
                      <a:noFill/>
                    </a:lnL>
                    <a:lnR>
                      <a:noFill/>
                    </a:lnR>
                    <a:lnT>
                      <a:noFill/>
                    </a:lnT>
                    <a:lnB>
                      <a:noFill/>
                    </a:lnB>
                    <a:noFill/>
                  </a:tcPr>
                </a:tc>
                <a:tc>
                  <a:txBody>
                    <a:bodyPr/>
                    <a:lstStyle/>
                    <a:p>
                      <a:pPr>
                        <a:buNone/>
                      </a:pPr>
                      <a:r>
                        <a:rPr lang="en-US"/>
                        <a:t>Failure in one cable doesn’t affect the rest</a:t>
                      </a:r>
                    </a:p>
                  </a:txBody>
                  <a:tcPr anchor="ctr">
                    <a:lnL>
                      <a:noFill/>
                    </a:lnL>
                    <a:lnR>
                      <a:noFill/>
                    </a:lnR>
                    <a:lnT>
                      <a:noFill/>
                    </a:lnT>
                    <a:lnB>
                      <a:noFill/>
                    </a:lnB>
                    <a:noFill/>
                  </a:tcPr>
                </a:tc>
                <a:extLst>
                  <a:ext uri="{0D108BD9-81ED-4DB2-BD59-A6C34878D82A}">
                    <a16:rowId xmlns:a16="http://schemas.microsoft.com/office/drawing/2014/main" val="1354609506"/>
                  </a:ext>
                </a:extLst>
              </a:tr>
              <a:tr h="581991">
                <a:tc>
                  <a:txBody>
                    <a:bodyPr/>
                    <a:lstStyle/>
                    <a:p>
                      <a:pPr>
                        <a:buNone/>
                      </a:pPr>
                      <a:r>
                        <a:rPr lang="en-US" b="1"/>
                        <a:t>Scalable</a:t>
                      </a:r>
                      <a:endParaRPr lang="en-US"/>
                    </a:p>
                  </a:txBody>
                  <a:tcPr anchor="ctr">
                    <a:lnL>
                      <a:noFill/>
                    </a:lnL>
                    <a:lnR>
                      <a:noFill/>
                    </a:lnR>
                    <a:lnT>
                      <a:noFill/>
                    </a:lnT>
                    <a:lnB>
                      <a:noFill/>
                    </a:lnB>
                    <a:noFill/>
                  </a:tcPr>
                </a:tc>
                <a:tc>
                  <a:txBody>
                    <a:bodyPr/>
                    <a:lstStyle/>
                    <a:p>
                      <a:pPr>
                        <a:buNone/>
                      </a:pPr>
                      <a:r>
                        <a:rPr lang="en-US" dirty="0"/>
                        <a:t>Easy to add or remove devices</a:t>
                      </a:r>
                    </a:p>
                  </a:txBody>
                  <a:tcPr anchor="ctr">
                    <a:lnL>
                      <a:noFill/>
                    </a:lnL>
                    <a:lnR>
                      <a:noFill/>
                    </a:lnR>
                    <a:lnT>
                      <a:noFill/>
                    </a:lnT>
                    <a:lnB>
                      <a:noFill/>
                    </a:lnB>
                    <a:noFill/>
                  </a:tcPr>
                </a:tc>
                <a:extLst>
                  <a:ext uri="{0D108BD9-81ED-4DB2-BD59-A6C34878D82A}">
                    <a16:rowId xmlns:a16="http://schemas.microsoft.com/office/drawing/2014/main" val="3161905339"/>
                  </a:ext>
                </a:extLst>
              </a:tr>
            </a:tbl>
          </a:graphicData>
        </a:graphic>
      </p:graphicFrame>
    </p:spTree>
    <p:extLst>
      <p:ext uri="{BB962C8B-B14F-4D97-AF65-F5344CB8AC3E}">
        <p14:creationId xmlns:p14="http://schemas.microsoft.com/office/powerpoint/2010/main" val="104538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9ABB-F672-3EC7-53AE-9A2203AD90A5}"/>
              </a:ext>
            </a:extLst>
          </p:cNvPr>
          <p:cNvSpPr>
            <a:spLocks noGrp="1"/>
          </p:cNvSpPr>
          <p:nvPr>
            <p:ph type="title"/>
          </p:nvPr>
        </p:nvSpPr>
        <p:spPr>
          <a:xfrm>
            <a:off x="109928" y="0"/>
            <a:ext cx="8825657" cy="566738"/>
          </a:xfrm>
        </p:spPr>
        <p:txBody>
          <a:bodyPr>
            <a:noAutofit/>
          </a:bodyPr>
          <a:lstStyle/>
          <a:p>
            <a:r>
              <a:rPr lang="en-US" sz="3600" dirty="0"/>
              <a:t>RING TOPOLOGY:-</a:t>
            </a:r>
          </a:p>
        </p:txBody>
      </p:sp>
      <p:sp>
        <p:nvSpPr>
          <p:cNvPr id="4" name="Text Placeholder 3">
            <a:extLst>
              <a:ext uri="{FF2B5EF4-FFF2-40B4-BE49-F238E27FC236}">
                <a16:creationId xmlns:a16="http://schemas.microsoft.com/office/drawing/2014/main" id="{4E947B46-21AB-F12D-994D-B3529735F32B}"/>
              </a:ext>
            </a:extLst>
          </p:cNvPr>
          <p:cNvSpPr>
            <a:spLocks noGrp="1"/>
          </p:cNvSpPr>
          <p:nvPr>
            <p:ph type="body" sz="half" idx="2"/>
          </p:nvPr>
        </p:nvSpPr>
        <p:spPr>
          <a:xfrm>
            <a:off x="109928" y="825033"/>
            <a:ext cx="5129729" cy="7448109"/>
          </a:xfrm>
        </p:spPr>
        <p:txBody>
          <a:bodyPr/>
          <a:lstStyle/>
          <a:p>
            <a:r>
              <a:rPr lang="en-US" b="1" dirty="0"/>
              <a:t>Definition and Structure</a:t>
            </a:r>
          </a:p>
          <a:p>
            <a:r>
              <a:rPr lang="en-US" dirty="0">
                <a:hlinkClick r:id="rId2"/>
              </a:rPr>
              <a:t>A </a:t>
            </a:r>
            <a:r>
              <a:rPr lang="en-US" b="1" dirty="0">
                <a:hlinkClick r:id="rId2"/>
              </a:rPr>
              <a:t>ring topology</a:t>
            </a:r>
            <a:r>
              <a:rPr lang="en-US" dirty="0">
                <a:hlinkClick r:id="rId2"/>
              </a:rPr>
              <a:t> is a type of network configuration in which each device (or node) is connected to two other devices, creating a closed loop or circular structure. This arrangement allows data packets to travel in one direction (unidirectional) or both directions (bidirectional) around the ring. In a unidirectional ring, data flows in a single direction, while in a bidirectional ring, data can flow in both directions, enhancing reliability. </a:t>
            </a:r>
            <a:endParaRPr lang="en-US" u="sng" dirty="0">
              <a:hlinkClick r:id="rId2"/>
            </a:endParaRPr>
          </a:p>
          <a:p>
            <a:br>
              <a:rPr lang="en-US" u="sng" dirty="0">
                <a:hlinkClick r:id="rId2"/>
              </a:rPr>
            </a:br>
            <a:r>
              <a:rPr lang="en-US" b="1" dirty="0"/>
              <a:t>Pros</a:t>
            </a:r>
            <a:r>
              <a:rPr lang="en-US" dirty="0"/>
              <a:t>:</a:t>
            </a:r>
          </a:p>
          <a:p>
            <a:pPr lvl="1"/>
            <a:r>
              <a:rPr lang="en-US" dirty="0"/>
              <a:t>Equal access for all devices</a:t>
            </a:r>
          </a:p>
          <a:p>
            <a:r>
              <a:rPr lang="en-US" b="1" dirty="0"/>
              <a:t>Cons</a:t>
            </a:r>
            <a:r>
              <a:rPr lang="en-US" dirty="0"/>
              <a:t>:</a:t>
            </a:r>
          </a:p>
          <a:p>
            <a:pPr lvl="1"/>
            <a:r>
              <a:rPr lang="en-US" dirty="0"/>
              <a:t>A single break can bring down the network</a:t>
            </a:r>
          </a:p>
          <a:p>
            <a:pPr lvl="1"/>
            <a:r>
              <a:rPr lang="en-US" dirty="0"/>
              <a:t>Slower than star topology</a:t>
            </a:r>
          </a:p>
          <a:p>
            <a:endParaRPr lang="en-US" dirty="0"/>
          </a:p>
        </p:txBody>
      </p:sp>
      <p:pic>
        <p:nvPicPr>
          <p:cNvPr id="5" name="Picture 4">
            <a:extLst>
              <a:ext uri="{FF2B5EF4-FFF2-40B4-BE49-F238E27FC236}">
                <a16:creationId xmlns:a16="http://schemas.microsoft.com/office/drawing/2014/main" id="{0AC05A9B-CBD7-56B3-79FC-0206341E9009}"/>
              </a:ext>
            </a:extLst>
          </p:cNvPr>
          <p:cNvPicPr>
            <a:picLocks noChangeAspect="1"/>
          </p:cNvPicPr>
          <p:nvPr/>
        </p:nvPicPr>
        <p:blipFill>
          <a:blip r:embed="rId3"/>
          <a:stretch>
            <a:fillRect/>
          </a:stretch>
        </p:blipFill>
        <p:spPr>
          <a:xfrm>
            <a:off x="5239657" y="203200"/>
            <a:ext cx="6952343" cy="6654800"/>
          </a:xfrm>
          <a:prstGeom prst="rect">
            <a:avLst/>
          </a:prstGeom>
        </p:spPr>
      </p:pic>
    </p:spTree>
    <p:extLst>
      <p:ext uri="{BB962C8B-B14F-4D97-AF65-F5344CB8AC3E}">
        <p14:creationId xmlns:p14="http://schemas.microsoft.com/office/powerpoint/2010/main" val="98648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0681-841F-5456-3F77-6371440DC85F}"/>
              </a:ext>
            </a:extLst>
          </p:cNvPr>
          <p:cNvSpPr>
            <a:spLocks noGrp="1"/>
          </p:cNvSpPr>
          <p:nvPr>
            <p:ph type="title"/>
          </p:nvPr>
        </p:nvSpPr>
        <p:spPr>
          <a:xfrm>
            <a:off x="1683171" y="544109"/>
            <a:ext cx="8825657" cy="566738"/>
          </a:xfrm>
        </p:spPr>
        <p:txBody>
          <a:bodyPr>
            <a:noAutofit/>
          </a:bodyPr>
          <a:lstStyle/>
          <a:p>
            <a:r>
              <a:rPr lang="en-US" sz="4400" dirty="0"/>
              <a:t>MESH TOPOLOGY:-</a:t>
            </a:r>
          </a:p>
        </p:txBody>
      </p:sp>
      <p:pic>
        <p:nvPicPr>
          <p:cNvPr id="5" name="Picture 4">
            <a:extLst>
              <a:ext uri="{FF2B5EF4-FFF2-40B4-BE49-F238E27FC236}">
                <a16:creationId xmlns:a16="http://schemas.microsoft.com/office/drawing/2014/main" id="{F4EEC926-2CC9-DB68-5835-717364F5A889}"/>
              </a:ext>
            </a:extLst>
          </p:cNvPr>
          <p:cNvPicPr>
            <a:picLocks noChangeAspect="1"/>
          </p:cNvPicPr>
          <p:nvPr/>
        </p:nvPicPr>
        <p:blipFill>
          <a:blip r:embed="rId2"/>
          <a:stretch>
            <a:fillRect/>
          </a:stretch>
        </p:blipFill>
        <p:spPr>
          <a:xfrm>
            <a:off x="5979886" y="1654956"/>
            <a:ext cx="6096000" cy="3429000"/>
          </a:xfrm>
          <a:prstGeom prst="rect">
            <a:avLst/>
          </a:prstGeom>
        </p:spPr>
      </p:pic>
      <p:sp>
        <p:nvSpPr>
          <p:cNvPr id="6" name="Rectangle 1">
            <a:extLst>
              <a:ext uri="{FF2B5EF4-FFF2-40B4-BE49-F238E27FC236}">
                <a16:creationId xmlns:a16="http://schemas.microsoft.com/office/drawing/2014/main" id="{54150AAD-B264-27E3-54A0-EDB3D1FCB54E}"/>
              </a:ext>
            </a:extLst>
          </p:cNvPr>
          <p:cNvSpPr>
            <a:spLocks noGrp="1" noChangeArrowheads="1"/>
          </p:cNvSpPr>
          <p:nvPr>
            <p:ph type="body" sz="half" idx="2"/>
          </p:nvPr>
        </p:nvSpPr>
        <p:spPr bwMode="auto">
          <a:xfrm>
            <a:off x="116114" y="1409997"/>
            <a:ext cx="52790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Structure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Every device is connected to every other device.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F6A25A8-CF26-88D0-690D-B47A36594DCC}"/>
              </a:ext>
            </a:extLst>
          </p:cNvPr>
          <p:cNvSpPr>
            <a:spLocks noChangeArrowheads="1"/>
          </p:cNvSpPr>
          <p:nvPr/>
        </p:nvSpPr>
        <p:spPr bwMode="auto">
          <a:xfrm>
            <a:off x="116114" y="2741883"/>
            <a:ext cx="46736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Highly reliable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Redundant paths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defTabSz="914400" eaLnBrk="0" fontAlgn="base" hangingPunct="0">
              <a:spcBef>
                <a:spcPct val="0"/>
              </a:spcBef>
              <a:spcAft>
                <a:spcPct val="0"/>
              </a:spcAft>
            </a:pPr>
            <a:r>
              <a:rPr lang="en-US" altLang="en-US" dirty="0">
                <a:latin typeface="Arial" panose="020B0604020202020204" pitchFamily="34" charset="0"/>
              </a:rPr>
              <a:t>Expensive and complex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629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3FD9-977B-2F6C-32F4-E0967388215D}"/>
              </a:ext>
            </a:extLst>
          </p:cNvPr>
          <p:cNvSpPr>
            <a:spLocks noGrp="1"/>
          </p:cNvSpPr>
          <p:nvPr>
            <p:ph type="title"/>
          </p:nvPr>
        </p:nvSpPr>
        <p:spPr>
          <a:xfrm>
            <a:off x="1154956" y="563638"/>
            <a:ext cx="8825657" cy="566738"/>
          </a:xfrm>
        </p:spPr>
        <p:txBody>
          <a:bodyPr>
            <a:noAutofit/>
          </a:bodyPr>
          <a:lstStyle/>
          <a:p>
            <a:r>
              <a:rPr lang="en-US" sz="4000" dirty="0"/>
              <a:t>TREE TOPOLOGY:-</a:t>
            </a:r>
          </a:p>
        </p:txBody>
      </p:sp>
      <p:pic>
        <p:nvPicPr>
          <p:cNvPr id="5" name="Picture 4">
            <a:extLst>
              <a:ext uri="{FF2B5EF4-FFF2-40B4-BE49-F238E27FC236}">
                <a16:creationId xmlns:a16="http://schemas.microsoft.com/office/drawing/2014/main" id="{36CEFCDF-3EA7-C9E1-C910-27019BAD464C}"/>
              </a:ext>
            </a:extLst>
          </p:cNvPr>
          <p:cNvPicPr>
            <a:picLocks noChangeAspect="1"/>
          </p:cNvPicPr>
          <p:nvPr/>
        </p:nvPicPr>
        <p:blipFill>
          <a:blip r:embed="rId2"/>
          <a:stretch>
            <a:fillRect/>
          </a:stretch>
        </p:blipFill>
        <p:spPr>
          <a:xfrm>
            <a:off x="5719705" y="1608667"/>
            <a:ext cx="6472295" cy="3640666"/>
          </a:xfrm>
          <a:prstGeom prst="rect">
            <a:avLst/>
          </a:prstGeom>
        </p:spPr>
      </p:pic>
      <p:sp>
        <p:nvSpPr>
          <p:cNvPr id="6" name="Rectangle 1">
            <a:extLst>
              <a:ext uri="{FF2B5EF4-FFF2-40B4-BE49-F238E27FC236}">
                <a16:creationId xmlns:a16="http://schemas.microsoft.com/office/drawing/2014/main" id="{110554CB-A909-C412-78A8-1ACE6A7D82FD}"/>
              </a:ext>
            </a:extLst>
          </p:cNvPr>
          <p:cNvSpPr>
            <a:spLocks noGrp="1" noChangeArrowheads="1"/>
          </p:cNvSpPr>
          <p:nvPr>
            <p:ph type="body" sz="half" idx="2"/>
          </p:nvPr>
        </p:nvSpPr>
        <p:spPr bwMode="auto">
          <a:xfrm>
            <a:off x="255588" y="1204913"/>
            <a:ext cx="4471224" cy="581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Structure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 combination of star and bus topologies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r>
              <a:rPr lang="en-US" b="1" dirty="0"/>
              <a:t>Pros</a:t>
            </a:r>
            <a:r>
              <a:rPr lang="en-US" dirty="0"/>
              <a:t>:</a:t>
            </a:r>
          </a:p>
          <a:p>
            <a:pPr lvl="1"/>
            <a:r>
              <a:rPr lang="en-US" dirty="0"/>
              <a:t>Scalable</a:t>
            </a:r>
          </a:p>
          <a:p>
            <a:pPr lvl="1"/>
            <a:r>
              <a:rPr lang="en-US" dirty="0"/>
              <a:t>Easy fault detection</a:t>
            </a:r>
          </a:p>
          <a:p>
            <a:r>
              <a:rPr lang="en-US" b="1" dirty="0"/>
              <a:t>Cons</a:t>
            </a:r>
            <a:r>
              <a:rPr lang="en-US" dirty="0"/>
              <a:t>:</a:t>
            </a:r>
          </a:p>
          <a:p>
            <a:pPr lvl="1"/>
            <a:r>
              <a:rPr lang="en-US" dirty="0"/>
              <a:t>Main hub failure brings down the network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318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4782-6EFF-F01B-7FE9-A52B3DEAEB5A}"/>
              </a:ext>
            </a:extLst>
          </p:cNvPr>
          <p:cNvSpPr>
            <a:spLocks noGrp="1"/>
          </p:cNvSpPr>
          <p:nvPr>
            <p:ph type="title"/>
          </p:nvPr>
        </p:nvSpPr>
        <p:spPr>
          <a:xfrm>
            <a:off x="908214" y="454731"/>
            <a:ext cx="8825657" cy="566738"/>
          </a:xfrm>
        </p:spPr>
        <p:txBody>
          <a:bodyPr>
            <a:noAutofit/>
          </a:bodyPr>
          <a:lstStyle/>
          <a:p>
            <a:r>
              <a:rPr lang="en-US" sz="4000" dirty="0"/>
              <a:t>HYBRID TOPOLOGY:-</a:t>
            </a:r>
          </a:p>
        </p:txBody>
      </p:sp>
      <p:sp>
        <p:nvSpPr>
          <p:cNvPr id="4" name="Text Placeholder 3">
            <a:extLst>
              <a:ext uri="{FF2B5EF4-FFF2-40B4-BE49-F238E27FC236}">
                <a16:creationId xmlns:a16="http://schemas.microsoft.com/office/drawing/2014/main" id="{01D70B5E-1BEF-38CC-A717-7EB3EC3F1390}"/>
              </a:ext>
            </a:extLst>
          </p:cNvPr>
          <p:cNvSpPr>
            <a:spLocks noGrp="1"/>
          </p:cNvSpPr>
          <p:nvPr>
            <p:ph type="body" sz="half" idx="2"/>
          </p:nvPr>
        </p:nvSpPr>
        <p:spPr>
          <a:xfrm>
            <a:off x="275286" y="1316845"/>
            <a:ext cx="4282200" cy="6448298"/>
          </a:xfrm>
        </p:spPr>
        <p:txBody>
          <a:bodyPr/>
          <a:lstStyle/>
          <a:p>
            <a:r>
              <a:rPr lang="en-US" sz="1800" b="1" dirty="0"/>
              <a:t>Structure</a:t>
            </a:r>
            <a:r>
              <a:rPr lang="en-US" sz="1800" dirty="0"/>
              <a:t>: Mix of two or more topologies (e.g., star + ring).</a:t>
            </a:r>
          </a:p>
          <a:p>
            <a:r>
              <a:rPr lang="en-US" sz="1800" b="1" dirty="0"/>
              <a:t>Pros</a:t>
            </a:r>
            <a:r>
              <a:rPr lang="en-US" sz="1800" dirty="0"/>
              <a:t>:</a:t>
            </a:r>
          </a:p>
          <a:p>
            <a:pPr lvl="1"/>
            <a:r>
              <a:rPr lang="en-US" sz="1800" dirty="0"/>
              <a:t>Flexible and scalable</a:t>
            </a:r>
          </a:p>
          <a:p>
            <a:r>
              <a:rPr lang="en-US" sz="1800" b="1" dirty="0"/>
              <a:t>Cons</a:t>
            </a:r>
            <a:r>
              <a:rPr lang="en-US" sz="1800" dirty="0"/>
              <a:t>:</a:t>
            </a:r>
          </a:p>
          <a:p>
            <a:pPr lvl="1"/>
            <a:r>
              <a:rPr lang="en-US" sz="1800" dirty="0"/>
              <a:t>Expensive and complex to maintain</a:t>
            </a:r>
          </a:p>
          <a:p>
            <a:endParaRPr lang="en-US" dirty="0"/>
          </a:p>
        </p:txBody>
      </p:sp>
      <p:pic>
        <p:nvPicPr>
          <p:cNvPr id="5" name="Picture 4">
            <a:extLst>
              <a:ext uri="{FF2B5EF4-FFF2-40B4-BE49-F238E27FC236}">
                <a16:creationId xmlns:a16="http://schemas.microsoft.com/office/drawing/2014/main" id="{847619A6-F32D-CFC6-014E-E0E32F1C6559}"/>
              </a:ext>
            </a:extLst>
          </p:cNvPr>
          <p:cNvPicPr>
            <a:picLocks noChangeAspect="1"/>
          </p:cNvPicPr>
          <p:nvPr/>
        </p:nvPicPr>
        <p:blipFill>
          <a:blip r:embed="rId2"/>
          <a:stretch>
            <a:fillRect/>
          </a:stretch>
        </p:blipFill>
        <p:spPr>
          <a:xfrm>
            <a:off x="4688114" y="996963"/>
            <a:ext cx="7358743" cy="4139293"/>
          </a:xfrm>
          <a:prstGeom prst="rect">
            <a:avLst/>
          </a:prstGeom>
        </p:spPr>
      </p:pic>
    </p:spTree>
    <p:extLst>
      <p:ext uri="{BB962C8B-B14F-4D97-AF65-F5344CB8AC3E}">
        <p14:creationId xmlns:p14="http://schemas.microsoft.com/office/powerpoint/2010/main" val="402769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22F4-CCBB-C658-AAB4-80DEB77A3FA0}"/>
              </a:ext>
            </a:extLst>
          </p:cNvPr>
          <p:cNvSpPr>
            <a:spLocks noGrp="1"/>
          </p:cNvSpPr>
          <p:nvPr>
            <p:ph type="title"/>
          </p:nvPr>
        </p:nvSpPr>
        <p:spPr>
          <a:xfrm>
            <a:off x="3142569" y="2441175"/>
            <a:ext cx="9404723" cy="1400530"/>
          </a:xfrm>
        </p:spPr>
        <p:txBody>
          <a:bodyPr/>
          <a:lstStyle/>
          <a:p>
            <a:r>
              <a:rPr lang="en-US" sz="4800" dirty="0"/>
              <a:t>OSI MODEL</a:t>
            </a:r>
          </a:p>
        </p:txBody>
      </p:sp>
    </p:spTree>
    <p:extLst>
      <p:ext uri="{BB962C8B-B14F-4D97-AF65-F5344CB8AC3E}">
        <p14:creationId xmlns:p14="http://schemas.microsoft.com/office/powerpoint/2010/main" val="201051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6A41C3-1AAB-5DC2-4306-887792EB9B76}"/>
              </a:ext>
            </a:extLst>
          </p:cNvPr>
          <p:cNvSpPr>
            <a:spLocks noGrp="1"/>
          </p:cNvSpPr>
          <p:nvPr>
            <p:ph type="title"/>
          </p:nvPr>
        </p:nvSpPr>
        <p:spPr>
          <a:xfrm>
            <a:off x="1066800" y="-766916"/>
            <a:ext cx="10058400" cy="8952271"/>
          </a:xfrm>
        </p:spPr>
        <p:txBody>
          <a:bodyPr>
            <a:normAutofit/>
          </a:bodyPr>
          <a:lstStyle/>
          <a:p>
            <a:r>
              <a:rPr lang="en-US" sz="4800" b="1" dirty="0"/>
              <a:t>What is networking?</a:t>
            </a:r>
            <a:br>
              <a:rPr lang="en-US" sz="4800" b="1" dirty="0"/>
            </a:br>
            <a:r>
              <a:rPr lang="en-US" sz="2800" b="1" dirty="0"/>
              <a:t>Networking</a:t>
            </a:r>
            <a:r>
              <a:rPr lang="en-US" sz="2800" dirty="0"/>
              <a:t> is the process of connecting computers, servers, and other devices to share data, resources, and services</a:t>
            </a:r>
            <a:r>
              <a:rPr lang="en-US" sz="4800" dirty="0"/>
              <a:t>.</a:t>
            </a:r>
            <a:br>
              <a:rPr lang="en-US" sz="4800" dirty="0"/>
            </a:br>
            <a:r>
              <a:rPr lang="en-US" sz="4800" dirty="0"/>
              <a:t>PAN:-</a:t>
            </a:r>
            <a:r>
              <a:rPr lang="en-US" sz="3600" dirty="0"/>
              <a:t>personal area network </a:t>
            </a:r>
            <a:br>
              <a:rPr lang="en-US" sz="2800" dirty="0"/>
            </a:br>
            <a:r>
              <a:rPr lang="en-US" sz="4800" dirty="0"/>
              <a:t>LAN</a:t>
            </a:r>
            <a:r>
              <a:rPr lang="en-US" sz="3600" dirty="0"/>
              <a:t>:- local area network </a:t>
            </a:r>
            <a:br>
              <a:rPr lang="en-US" sz="2800" dirty="0"/>
            </a:br>
            <a:r>
              <a:rPr lang="en-US" sz="4800" dirty="0"/>
              <a:t>WAN</a:t>
            </a:r>
            <a:r>
              <a:rPr lang="en-US" sz="2800" dirty="0"/>
              <a:t>:-</a:t>
            </a:r>
            <a:r>
              <a:rPr lang="en-US" sz="3600" dirty="0"/>
              <a:t>wide area network</a:t>
            </a:r>
            <a:br>
              <a:rPr lang="en-US" sz="2800" dirty="0"/>
            </a:br>
            <a:r>
              <a:rPr lang="en-US" sz="4800" dirty="0"/>
              <a:t>MAN</a:t>
            </a:r>
            <a:r>
              <a:rPr lang="en-US" sz="2800" dirty="0"/>
              <a:t>:-</a:t>
            </a:r>
            <a:r>
              <a:rPr lang="en-US" sz="3600" dirty="0"/>
              <a:t>metropolitan area network</a:t>
            </a:r>
            <a:br>
              <a:rPr lang="en-US" sz="2800" dirty="0"/>
            </a:br>
            <a:r>
              <a:rPr lang="en-US" sz="4800" dirty="0"/>
              <a:t>CAN</a:t>
            </a:r>
            <a:r>
              <a:rPr lang="en-US" sz="2800" dirty="0"/>
              <a:t>:-</a:t>
            </a:r>
            <a:r>
              <a:rPr lang="en-US" sz="3600" dirty="0"/>
              <a:t>campus area network</a:t>
            </a:r>
          </a:p>
        </p:txBody>
      </p:sp>
    </p:spTree>
    <p:extLst>
      <p:ext uri="{BB962C8B-B14F-4D97-AF65-F5344CB8AC3E}">
        <p14:creationId xmlns:p14="http://schemas.microsoft.com/office/powerpoint/2010/main" val="20495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758-CD7D-BF5D-F6DC-39F81F9BB8A7}"/>
              </a:ext>
            </a:extLst>
          </p:cNvPr>
          <p:cNvSpPr>
            <a:spLocks noGrp="1"/>
          </p:cNvSpPr>
          <p:nvPr>
            <p:ph type="title"/>
          </p:nvPr>
        </p:nvSpPr>
        <p:spPr>
          <a:xfrm>
            <a:off x="320923" y="-431808"/>
            <a:ext cx="5092906" cy="1574808"/>
          </a:xfrm>
        </p:spPr>
        <p:txBody>
          <a:bodyPr>
            <a:normAutofit/>
          </a:bodyPr>
          <a:lstStyle/>
          <a:p>
            <a:r>
              <a:rPr lang="en-US" sz="4000" dirty="0"/>
              <a:t>OSI LAYERS:-</a:t>
            </a:r>
          </a:p>
        </p:txBody>
      </p:sp>
      <p:pic>
        <p:nvPicPr>
          <p:cNvPr id="5" name="Picture 4">
            <a:extLst>
              <a:ext uri="{FF2B5EF4-FFF2-40B4-BE49-F238E27FC236}">
                <a16:creationId xmlns:a16="http://schemas.microsoft.com/office/drawing/2014/main" id="{91469F96-97CD-8A54-B5E3-B75524E20E4B}"/>
              </a:ext>
            </a:extLst>
          </p:cNvPr>
          <p:cNvPicPr>
            <a:picLocks noChangeAspect="1"/>
          </p:cNvPicPr>
          <p:nvPr/>
        </p:nvPicPr>
        <p:blipFill>
          <a:blip r:embed="rId2"/>
          <a:stretch>
            <a:fillRect/>
          </a:stretch>
        </p:blipFill>
        <p:spPr>
          <a:xfrm>
            <a:off x="2220684" y="1152051"/>
            <a:ext cx="9021697" cy="5372120"/>
          </a:xfrm>
          <a:prstGeom prst="rect">
            <a:avLst/>
          </a:prstGeom>
        </p:spPr>
      </p:pic>
    </p:spTree>
    <p:extLst>
      <p:ext uri="{BB962C8B-B14F-4D97-AF65-F5344CB8AC3E}">
        <p14:creationId xmlns:p14="http://schemas.microsoft.com/office/powerpoint/2010/main" val="49490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96B82F4-4554-1091-8BDF-1101DD7AF726}"/>
              </a:ext>
            </a:extLst>
          </p:cNvPr>
          <p:cNvSpPr>
            <a:spLocks noGrp="1" noChangeArrowheads="1"/>
          </p:cNvSpPr>
          <p:nvPr>
            <p:ph type="title"/>
          </p:nvPr>
        </p:nvSpPr>
        <p:spPr bwMode="auto">
          <a:xfrm>
            <a:off x="333829" y="36802"/>
            <a:ext cx="1248228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Physical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Transfers raw bits over the physical medium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Cables, electrical signals, fiber optics</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Link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Handles MAC addresses, switches, and frame delivery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Detects and corrects errors in physical layer</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Network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Handles logical addressing and routing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IP addresses, routers</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Transport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reliable transmission of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Manages error checking, retransmissions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1071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73DC1484-CEF1-FE37-37B2-BEFDDBB7DE8B}"/>
              </a:ext>
            </a:extLst>
          </p:cNvPr>
          <p:cNvSpPr>
            <a:spLocks noGrp="1" noChangeArrowheads="1"/>
          </p:cNvSpPr>
          <p:nvPr>
            <p:ph type="title"/>
          </p:nvPr>
        </p:nvSpPr>
        <p:spPr bwMode="auto">
          <a:xfrm>
            <a:off x="149225" y="1728799"/>
            <a:ext cx="565513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Session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Maintains communication sessions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Opens, uses, and closes sessions between systems</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Presentation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Translates data between the application and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Handles encryption, compression, and encoding</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 Layer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Closest to the end-user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Provides network services like email, browsing,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926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0FF0A1-AB0C-659B-E05E-400808FC552F}"/>
              </a:ext>
            </a:extLst>
          </p:cNvPr>
          <p:cNvSpPr txBox="1"/>
          <p:nvPr/>
        </p:nvSpPr>
        <p:spPr>
          <a:xfrm>
            <a:off x="6096000" y="601058"/>
            <a:ext cx="2875935" cy="954107"/>
          </a:xfrm>
          <a:prstGeom prst="rect">
            <a:avLst/>
          </a:prstGeom>
          <a:noFill/>
        </p:spPr>
        <p:txBody>
          <a:bodyPr wrap="square" rtlCol="0">
            <a:spAutoFit/>
          </a:bodyPr>
          <a:lstStyle/>
          <a:p>
            <a:r>
              <a:rPr lang="en-US" sz="2800" dirty="0">
                <a:solidFill>
                  <a:schemeClr val="bg1"/>
                </a:solidFill>
              </a:rPr>
              <a:t>DAIGRAM of PAC</a:t>
            </a:r>
          </a:p>
        </p:txBody>
      </p:sp>
      <p:pic>
        <p:nvPicPr>
          <p:cNvPr id="1026" name="Picture 2" descr="Personal Area Network Diagram">
            <a:extLst>
              <a:ext uri="{FF2B5EF4-FFF2-40B4-BE49-F238E27FC236}">
                <a16:creationId xmlns:a16="http://schemas.microsoft.com/office/drawing/2014/main" id="{2FA80DCA-CD67-DB41-A673-2F0BC2F58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61" y="237453"/>
            <a:ext cx="6968526" cy="4093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A08C3F-3F4D-754E-C474-0EE237C79D85}"/>
              </a:ext>
            </a:extLst>
          </p:cNvPr>
          <p:cNvSpPr/>
          <p:nvPr/>
        </p:nvSpPr>
        <p:spPr>
          <a:xfrm>
            <a:off x="450121" y="4330898"/>
            <a:ext cx="10884711"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PAN:-PERSONAL AREA NETWORK</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447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25D4-FA7F-E9F0-8160-B2AC7A565A8C}"/>
              </a:ext>
            </a:extLst>
          </p:cNvPr>
          <p:cNvSpPr>
            <a:spLocks noGrp="1"/>
          </p:cNvSpPr>
          <p:nvPr>
            <p:ph type="title"/>
          </p:nvPr>
        </p:nvSpPr>
        <p:spPr>
          <a:xfrm>
            <a:off x="453916" y="3606176"/>
            <a:ext cx="8825657" cy="566738"/>
          </a:xfrm>
        </p:spPr>
        <p:txBody>
          <a:bodyPr/>
          <a:lstStyle/>
          <a:p>
            <a:r>
              <a:rPr lang="en-US" sz="2800" dirty="0"/>
              <a:t>LAC</a:t>
            </a:r>
            <a:r>
              <a:rPr lang="en-US" dirty="0"/>
              <a:t>:- local area network</a:t>
            </a:r>
          </a:p>
        </p:txBody>
      </p:sp>
      <p:sp>
        <p:nvSpPr>
          <p:cNvPr id="4" name="Text Placeholder 3">
            <a:extLst>
              <a:ext uri="{FF2B5EF4-FFF2-40B4-BE49-F238E27FC236}">
                <a16:creationId xmlns:a16="http://schemas.microsoft.com/office/drawing/2014/main" id="{B14D8D3B-FB67-D660-2AFC-99A4C6144264}"/>
              </a:ext>
            </a:extLst>
          </p:cNvPr>
          <p:cNvSpPr>
            <a:spLocks noGrp="1"/>
          </p:cNvSpPr>
          <p:nvPr>
            <p:ph type="body" sz="half" idx="2"/>
          </p:nvPr>
        </p:nvSpPr>
        <p:spPr>
          <a:xfrm>
            <a:off x="1474996" y="4389607"/>
            <a:ext cx="8825656" cy="1212510"/>
          </a:xfrm>
        </p:spPr>
        <p:txBody>
          <a:bodyPr/>
          <a:lstStyle/>
          <a:p>
            <a:r>
              <a:rPr lang="en-US" sz="1600" dirty="0"/>
              <a:t>A </a:t>
            </a:r>
            <a:r>
              <a:rPr lang="en-US" sz="1600" b="1" dirty="0"/>
              <a:t>Local Area Network (LAN)</a:t>
            </a:r>
            <a:r>
              <a:rPr lang="en-US" sz="1600" dirty="0"/>
              <a:t> connects computers and devices within a limited geographic area like a home, school, or office building. It allows resources (like files, printers, and internet) to be shared among multiple devices.</a:t>
            </a:r>
          </a:p>
          <a:p>
            <a:endParaRPr lang="en-US" dirty="0"/>
          </a:p>
        </p:txBody>
      </p:sp>
      <p:pic>
        <p:nvPicPr>
          <p:cNvPr id="2054" name="Picture 6" descr="COMPUTER NETWORK TYPES. 1. Local Area Network: | by Jaai Joshi | Medium">
            <a:extLst>
              <a:ext uri="{FF2B5EF4-FFF2-40B4-BE49-F238E27FC236}">
                <a16:creationId xmlns:a16="http://schemas.microsoft.com/office/drawing/2014/main" id="{35FF8D07-3507-C2E8-DB3D-B27CCCFE4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78" y="421958"/>
            <a:ext cx="7629525" cy="283396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5">
            <a:extLst>
              <a:ext uri="{FF2B5EF4-FFF2-40B4-BE49-F238E27FC236}">
                <a16:creationId xmlns:a16="http://schemas.microsoft.com/office/drawing/2014/main" id="{7BF4B3F8-3D32-CF2F-BD81-27868DFC52D6}"/>
              </a:ext>
            </a:extLst>
          </p:cNvPr>
          <p:cNvSpPr>
            <a:spLocks noGrp="1"/>
          </p:cNvSpPr>
          <p:nvPr>
            <p:ph type="pic" idx="1"/>
          </p:nvPr>
        </p:nvSpPr>
        <p:spPr>
          <a:xfrm>
            <a:off x="174411" y="-211666"/>
            <a:ext cx="8825658" cy="3640666"/>
          </a:xfrm>
        </p:spPr>
      </p:sp>
    </p:spTree>
    <p:extLst>
      <p:ext uri="{BB962C8B-B14F-4D97-AF65-F5344CB8AC3E}">
        <p14:creationId xmlns:p14="http://schemas.microsoft.com/office/powerpoint/2010/main" val="271418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8B17-97B1-F1C6-BD18-FA319DFEF8E7}"/>
              </a:ext>
            </a:extLst>
          </p:cNvPr>
          <p:cNvSpPr>
            <a:spLocks noGrp="1"/>
          </p:cNvSpPr>
          <p:nvPr>
            <p:ph type="title"/>
          </p:nvPr>
        </p:nvSpPr>
        <p:spPr>
          <a:xfrm>
            <a:off x="180513" y="-520298"/>
            <a:ext cx="6780726" cy="1574808"/>
          </a:xfrm>
        </p:spPr>
        <p:txBody>
          <a:bodyPr/>
          <a:lstStyle/>
          <a:p>
            <a:r>
              <a:rPr lang="en-US" sz="4000" dirty="0"/>
              <a:t>WAC</a:t>
            </a:r>
            <a:r>
              <a:rPr lang="en-US" dirty="0"/>
              <a:t>:- wide area network</a:t>
            </a:r>
          </a:p>
        </p:txBody>
      </p:sp>
      <p:sp>
        <p:nvSpPr>
          <p:cNvPr id="4" name="Text Placeholder 3">
            <a:extLst>
              <a:ext uri="{FF2B5EF4-FFF2-40B4-BE49-F238E27FC236}">
                <a16:creationId xmlns:a16="http://schemas.microsoft.com/office/drawing/2014/main" id="{EF378A91-BFDC-316E-D507-98BC86DB08E2}"/>
              </a:ext>
            </a:extLst>
          </p:cNvPr>
          <p:cNvSpPr>
            <a:spLocks noGrp="1"/>
          </p:cNvSpPr>
          <p:nvPr>
            <p:ph type="body" sz="half" idx="2"/>
          </p:nvPr>
        </p:nvSpPr>
        <p:spPr>
          <a:xfrm>
            <a:off x="176982" y="2566219"/>
            <a:ext cx="6062952" cy="3952567"/>
          </a:xfrm>
        </p:spPr>
        <p:txBody>
          <a:bodyPr/>
          <a:lstStyle/>
          <a:p>
            <a:r>
              <a:rPr lang="en-US" sz="2400" dirty="0"/>
              <a:t>A </a:t>
            </a:r>
            <a:r>
              <a:rPr lang="en-US" sz="2400" b="1" dirty="0"/>
              <a:t>Wide Area Network (WAN)</a:t>
            </a:r>
            <a:r>
              <a:rPr lang="en-US" sz="2400" dirty="0"/>
              <a:t> is a telecommunications network that extends over a large geographic area — such as a city, country, or even globally. It connects multiple </a:t>
            </a:r>
            <a:r>
              <a:rPr lang="en-US" sz="2400" b="1" dirty="0"/>
              <a:t>LANs</a:t>
            </a:r>
            <a:r>
              <a:rPr lang="en-US" sz="2400" dirty="0"/>
              <a:t> (Local Area Networks) together using leased lines, satellites, or the Internet.</a:t>
            </a:r>
          </a:p>
          <a:p>
            <a:endParaRPr lang="en-US" dirty="0"/>
          </a:p>
        </p:txBody>
      </p:sp>
      <p:pic>
        <p:nvPicPr>
          <p:cNvPr id="3076" name="Picture 4" descr="Wide Area Network WAN diagram 47106648 Vector Art at Vecteezy">
            <a:extLst>
              <a:ext uri="{FF2B5EF4-FFF2-40B4-BE49-F238E27FC236}">
                <a16:creationId xmlns:a16="http://schemas.microsoft.com/office/drawing/2014/main" id="{CA12694F-E5B4-2120-C5B2-DD8B7846B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554" y="1474839"/>
            <a:ext cx="5658465" cy="369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78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E270-2DC5-B9CB-13C0-A01F8CD2DA38}"/>
              </a:ext>
            </a:extLst>
          </p:cNvPr>
          <p:cNvSpPr>
            <a:spLocks noGrp="1"/>
          </p:cNvSpPr>
          <p:nvPr>
            <p:ph type="title"/>
          </p:nvPr>
        </p:nvSpPr>
        <p:spPr>
          <a:xfrm>
            <a:off x="221225" y="-516193"/>
            <a:ext cx="8126361" cy="1574808"/>
          </a:xfrm>
        </p:spPr>
        <p:txBody>
          <a:bodyPr/>
          <a:lstStyle/>
          <a:p>
            <a:r>
              <a:rPr lang="en-US" sz="4000" dirty="0">
                <a:solidFill>
                  <a:srgbClr val="FF0000"/>
                </a:solidFill>
              </a:rPr>
              <a:t>MAN</a:t>
            </a:r>
            <a:r>
              <a:rPr lang="en-US" dirty="0"/>
              <a:t>:-</a:t>
            </a:r>
            <a:r>
              <a:rPr lang="en-US" sz="2800" dirty="0"/>
              <a:t>Metropolitan area network</a:t>
            </a:r>
            <a:endParaRPr lang="en-US" dirty="0"/>
          </a:p>
        </p:txBody>
      </p:sp>
      <p:sp>
        <p:nvSpPr>
          <p:cNvPr id="4" name="Text Placeholder 3">
            <a:extLst>
              <a:ext uri="{FF2B5EF4-FFF2-40B4-BE49-F238E27FC236}">
                <a16:creationId xmlns:a16="http://schemas.microsoft.com/office/drawing/2014/main" id="{92CD3A0C-C5FE-A63A-266A-9A477B323F1B}"/>
              </a:ext>
            </a:extLst>
          </p:cNvPr>
          <p:cNvSpPr>
            <a:spLocks noGrp="1"/>
          </p:cNvSpPr>
          <p:nvPr>
            <p:ph type="body" sz="half" idx="2"/>
          </p:nvPr>
        </p:nvSpPr>
        <p:spPr>
          <a:xfrm>
            <a:off x="104583" y="1150375"/>
            <a:ext cx="5655534" cy="5560141"/>
          </a:xfrm>
        </p:spPr>
        <p:txBody>
          <a:bodyPr/>
          <a:lstStyle/>
          <a:p>
            <a:r>
              <a:rPr lang="en-US" sz="2800" dirty="0"/>
              <a:t>A </a:t>
            </a:r>
            <a:r>
              <a:rPr lang="en-US" sz="2800" b="1" dirty="0"/>
              <a:t>Metropolitan Area Network (MAN)</a:t>
            </a:r>
            <a:r>
              <a:rPr lang="en-US" sz="2800" dirty="0"/>
              <a:t> covers a larger area than a LAN but smaller than a WAN — typically </a:t>
            </a:r>
            <a:r>
              <a:rPr lang="en-US" sz="2800" b="1" dirty="0"/>
              <a:t>a city or a large campus</a:t>
            </a:r>
            <a:r>
              <a:rPr lang="en-US" sz="2800" dirty="0"/>
              <a:t>. It connects multiple LANs within a city or metropolitan region, often using high-speed infrastructure like fiber optics.</a:t>
            </a:r>
          </a:p>
          <a:p>
            <a:endParaRPr lang="en-US" dirty="0"/>
          </a:p>
        </p:txBody>
      </p:sp>
      <p:pic>
        <p:nvPicPr>
          <p:cNvPr id="4098" name="Picture 2" descr="Metropolitan Area Network Diagram | EdrawMax Templates">
            <a:extLst>
              <a:ext uri="{FF2B5EF4-FFF2-40B4-BE49-F238E27FC236}">
                <a16:creationId xmlns:a16="http://schemas.microsoft.com/office/drawing/2014/main" id="{62E0A76E-0B13-5046-B5EE-3EF4BB4B9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116" y="1360752"/>
            <a:ext cx="6327302" cy="4346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41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8441-156E-2AD0-9A8D-711089FDAA74}"/>
              </a:ext>
            </a:extLst>
          </p:cNvPr>
          <p:cNvSpPr>
            <a:spLocks noGrp="1"/>
          </p:cNvSpPr>
          <p:nvPr>
            <p:ph type="title"/>
          </p:nvPr>
        </p:nvSpPr>
        <p:spPr>
          <a:xfrm>
            <a:off x="0" y="0"/>
            <a:ext cx="9173497" cy="1047135"/>
          </a:xfrm>
        </p:spPr>
        <p:txBody>
          <a:bodyPr/>
          <a:lstStyle/>
          <a:p>
            <a:r>
              <a:rPr lang="en-US" dirty="0"/>
              <a:t>CAN:-campus area network</a:t>
            </a:r>
          </a:p>
        </p:txBody>
      </p:sp>
      <p:sp>
        <p:nvSpPr>
          <p:cNvPr id="4" name="Text Placeholder 3">
            <a:extLst>
              <a:ext uri="{FF2B5EF4-FFF2-40B4-BE49-F238E27FC236}">
                <a16:creationId xmlns:a16="http://schemas.microsoft.com/office/drawing/2014/main" id="{1B93CF41-EC35-6B36-07A3-3FCA0A2FB895}"/>
              </a:ext>
            </a:extLst>
          </p:cNvPr>
          <p:cNvSpPr>
            <a:spLocks noGrp="1"/>
          </p:cNvSpPr>
          <p:nvPr>
            <p:ph type="body" sz="half" idx="2"/>
          </p:nvPr>
        </p:nvSpPr>
        <p:spPr>
          <a:xfrm>
            <a:off x="312930" y="1392724"/>
            <a:ext cx="6161612" cy="5229302"/>
          </a:xfrm>
        </p:spPr>
        <p:txBody>
          <a:bodyPr/>
          <a:lstStyle/>
          <a:p>
            <a:r>
              <a:rPr lang="en-US" sz="2800" dirty="0"/>
              <a:t>A </a:t>
            </a:r>
            <a:r>
              <a:rPr lang="en-US" sz="2800" b="1" dirty="0"/>
              <a:t>Campus Area Network (CAN)</a:t>
            </a:r>
            <a:r>
              <a:rPr lang="en-US" sz="2800" dirty="0"/>
              <a:t> is a type of computer network that connects multiple </a:t>
            </a:r>
            <a:r>
              <a:rPr lang="en-US" sz="2800" b="1" dirty="0"/>
              <a:t>LANs</a:t>
            </a:r>
            <a:r>
              <a:rPr lang="en-US" sz="2800" dirty="0"/>
              <a:t> within a </a:t>
            </a:r>
            <a:r>
              <a:rPr lang="en-US" sz="2800" b="1" dirty="0"/>
              <a:t>limited geographic area</a:t>
            </a:r>
            <a:r>
              <a:rPr lang="en-US" sz="2800" dirty="0"/>
              <a:t>, such as a </a:t>
            </a:r>
            <a:r>
              <a:rPr lang="en-US" sz="2800" b="1" dirty="0"/>
              <a:t>university campus, business campus, or military base</a:t>
            </a:r>
            <a:r>
              <a:rPr lang="en-US" sz="2800" dirty="0"/>
              <a:t>. It's larger than a LAN but smaller than a MAN and typically privately owned.</a:t>
            </a:r>
          </a:p>
          <a:p>
            <a:endParaRPr lang="en-US" dirty="0"/>
          </a:p>
        </p:txBody>
      </p:sp>
      <p:pic>
        <p:nvPicPr>
          <p:cNvPr id="5122" name="Picture 2" descr="Campus Area Network Diagram">
            <a:extLst>
              <a:ext uri="{FF2B5EF4-FFF2-40B4-BE49-F238E27FC236}">
                <a16:creationId xmlns:a16="http://schemas.microsoft.com/office/drawing/2014/main" id="{52EA0F73-F7BB-20E9-FFFC-351AE960B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91" y="1363227"/>
            <a:ext cx="5084979" cy="41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9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86A6-0E1C-310E-DDB1-2D3DFA43FEDC}"/>
              </a:ext>
            </a:extLst>
          </p:cNvPr>
          <p:cNvSpPr>
            <a:spLocks noGrp="1"/>
          </p:cNvSpPr>
          <p:nvPr>
            <p:ph type="ctrTitle"/>
          </p:nvPr>
        </p:nvSpPr>
        <p:spPr>
          <a:xfrm>
            <a:off x="2285999" y="825910"/>
            <a:ext cx="7694613" cy="2728451"/>
          </a:xfrm>
        </p:spPr>
        <p:txBody>
          <a:bodyPr/>
          <a:lstStyle/>
          <a:p>
            <a:r>
              <a:rPr lang="en-US" dirty="0">
                <a:solidFill>
                  <a:srgbClr val="FFFF00"/>
                </a:solidFill>
              </a:rPr>
              <a:t>IP ADDRESS</a:t>
            </a:r>
          </a:p>
        </p:txBody>
      </p:sp>
    </p:spTree>
    <p:extLst>
      <p:ext uri="{BB962C8B-B14F-4D97-AF65-F5344CB8AC3E}">
        <p14:creationId xmlns:p14="http://schemas.microsoft.com/office/powerpoint/2010/main" val="409467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3FD8-6CCE-62E8-83F4-96D168610334}"/>
              </a:ext>
            </a:extLst>
          </p:cNvPr>
          <p:cNvSpPr>
            <a:spLocks noGrp="1"/>
          </p:cNvSpPr>
          <p:nvPr>
            <p:ph type="title"/>
          </p:nvPr>
        </p:nvSpPr>
        <p:spPr>
          <a:xfrm>
            <a:off x="491279" y="3831424"/>
            <a:ext cx="8825657" cy="566738"/>
          </a:xfrm>
        </p:spPr>
        <p:txBody>
          <a:bodyPr>
            <a:noAutofit/>
          </a:bodyPr>
          <a:lstStyle/>
          <a:p>
            <a:r>
              <a:rPr lang="en-US" sz="4400" dirty="0">
                <a:solidFill>
                  <a:schemeClr val="accent1"/>
                </a:solidFill>
              </a:rPr>
              <a:t>IPV 4</a:t>
            </a:r>
            <a:r>
              <a:rPr lang="en-US" sz="4400" dirty="0"/>
              <a:t>:-</a:t>
            </a:r>
          </a:p>
        </p:txBody>
      </p:sp>
      <p:sp>
        <p:nvSpPr>
          <p:cNvPr id="5" name="AutoShape 2" descr="IPv4 Classes: What are They &amp; How are They Used | Hostwinds">
            <a:extLst>
              <a:ext uri="{FF2B5EF4-FFF2-40B4-BE49-F238E27FC236}">
                <a16:creationId xmlns:a16="http://schemas.microsoft.com/office/drawing/2014/main" id="{6E1A69F6-7D16-D377-5E49-8FD6245C85F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Pv4 Classes: What are They &amp; How are They Used | Hostwinds">
            <a:extLst>
              <a:ext uri="{FF2B5EF4-FFF2-40B4-BE49-F238E27FC236}">
                <a16:creationId xmlns:a16="http://schemas.microsoft.com/office/drawing/2014/main" id="{11738508-EA72-4EB9-4376-6D877B67DDBD}"/>
              </a:ext>
            </a:extLst>
          </p:cNvPr>
          <p:cNvSpPr>
            <a:spLocks noChangeAspect="1" noChangeArrowheads="1"/>
          </p:cNvSpPr>
          <p:nvPr/>
        </p:nvSpPr>
        <p:spPr bwMode="auto">
          <a:xfrm>
            <a:off x="6096000" y="3429000"/>
            <a:ext cx="5207000" cy="520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Pv4 Classes: What are They &amp; How are They Used | Hostwinds">
            <a:extLst>
              <a:ext uri="{FF2B5EF4-FFF2-40B4-BE49-F238E27FC236}">
                <a16:creationId xmlns:a16="http://schemas.microsoft.com/office/drawing/2014/main" id="{22F1D34A-69A2-701A-DCC8-DB31271D325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Placeholder 10">
            <a:extLst>
              <a:ext uri="{FF2B5EF4-FFF2-40B4-BE49-F238E27FC236}">
                <a16:creationId xmlns:a16="http://schemas.microsoft.com/office/drawing/2014/main" id="{3E47EC41-7682-0EAD-D01B-3FE1B3A486B9}"/>
              </a:ext>
            </a:extLst>
          </p:cNvPr>
          <p:cNvPicPr>
            <a:picLocks noGrp="1" noChangeAspect="1"/>
          </p:cNvPicPr>
          <p:nvPr>
            <p:ph type="pic" idx="1"/>
          </p:nvPr>
        </p:nvPicPr>
        <p:blipFill>
          <a:blip r:embed="rId2"/>
          <a:srcRect t="11046" b="11046"/>
          <a:stretch>
            <a:fillRect/>
          </a:stretch>
        </p:blipFill>
        <p:spPr>
          <a:xfrm>
            <a:off x="1857734" y="1045155"/>
            <a:ext cx="6519350" cy="2688645"/>
          </a:xfrm>
          <a:prstGeom prst="rect">
            <a:avLst/>
          </a:prstGeom>
          <a:ln>
            <a:noFill/>
          </a:ln>
          <a:effectLst>
            <a:outerShdw blurRad="292100" dist="139700" dir="2700000" algn="tl" rotWithShape="0">
              <a:srgbClr val="333333">
                <a:alpha val="65000"/>
              </a:srgbClr>
            </a:outerShdw>
          </a:effectLst>
        </p:spPr>
      </p:pic>
      <p:sp>
        <p:nvSpPr>
          <p:cNvPr id="12" name="Rectangle 13">
            <a:extLst>
              <a:ext uri="{FF2B5EF4-FFF2-40B4-BE49-F238E27FC236}">
                <a16:creationId xmlns:a16="http://schemas.microsoft.com/office/drawing/2014/main" id="{A1200AF4-6EB8-EED7-C504-7000328D6583}"/>
              </a:ext>
            </a:extLst>
          </p:cNvPr>
          <p:cNvSpPr>
            <a:spLocks noGrp="1" noChangeArrowheads="1"/>
          </p:cNvSpPr>
          <p:nvPr>
            <p:ph type="body" sz="half" idx="2"/>
          </p:nvPr>
        </p:nvSpPr>
        <p:spPr bwMode="auto">
          <a:xfrm>
            <a:off x="117475" y="4704358"/>
            <a:ext cx="754168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IPv4 (Internet Protocol version 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Format</a:t>
            </a:r>
            <a:r>
              <a:rPr kumimoji="0" lang="en-US" altLang="en-US" sz="2400" b="0" i="0" u="none" strike="noStrike" cap="none" normalizeH="0" baseline="0" dirty="0">
                <a:ln>
                  <a:noFill/>
                </a:ln>
                <a:solidFill>
                  <a:schemeClr val="tx1"/>
                </a:solidFill>
                <a:effectLst/>
                <a:latin typeface="Arial" panose="020B0604020202020204" pitchFamily="34" charset="0"/>
              </a:rPr>
              <a:t>: 32-bit number (e.g., </a:t>
            </a:r>
            <a:r>
              <a:rPr kumimoji="0" lang="en-US" altLang="en-US" sz="2400" b="0" i="0" u="none" strike="noStrike" cap="none" normalizeH="0" baseline="0" dirty="0">
                <a:ln>
                  <a:noFill/>
                </a:ln>
                <a:solidFill>
                  <a:schemeClr val="tx1"/>
                </a:solidFill>
                <a:effectLst/>
                <a:latin typeface="Arial Unicode MS"/>
              </a:rPr>
              <a:t>192.168.1.1</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Written as</a:t>
            </a:r>
            <a:r>
              <a:rPr kumimoji="0" lang="en-US" altLang="en-US" sz="2400" b="0" i="0" u="none" strike="noStrike" cap="none" normalizeH="0" baseline="0" dirty="0">
                <a:ln>
                  <a:noFill/>
                </a:ln>
                <a:solidFill>
                  <a:schemeClr val="tx1"/>
                </a:solidFill>
                <a:effectLst/>
                <a:latin typeface="Arial" panose="020B0604020202020204" pitchFamily="34" charset="0"/>
              </a:rPr>
              <a:t>: Four decimal numbers separated by dots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Range</a:t>
            </a:r>
            <a:r>
              <a:rPr kumimoji="0" lang="en-US" altLang="en-US" sz="2400" b="0" i="0" u="none" strike="noStrike" cap="none" normalizeH="0" baseline="0" dirty="0">
                <a:ln>
                  <a:noFill/>
                </a:ln>
                <a:solidFill>
                  <a:schemeClr val="tx1"/>
                </a:solidFill>
                <a:effectLst/>
                <a:latin typeface="Arial" panose="020B0604020202020204" pitchFamily="34" charset="0"/>
              </a:rPr>
              <a:t>: 0.0.0.0 to 255.255.255.255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5678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149</TotalTime>
  <Words>834</Words>
  <Application>Microsoft Office PowerPoint</Application>
  <PresentationFormat>Widescreen</PresentationFormat>
  <Paragraphs>151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Unicode MS</vt:lpstr>
      <vt:lpstr>Calibri</vt:lpstr>
      <vt:lpstr>Century Gothic</vt:lpstr>
      <vt:lpstr>Wingdings 3</vt:lpstr>
      <vt:lpstr>Ion</vt:lpstr>
      <vt:lpstr>NETWORKING</vt:lpstr>
      <vt:lpstr>What is networking? Networking is the process of connecting computers, servers, and other devices to share data, resources, and services. PAN:-personal area network  LAN:- local area network  WAN:-wide area network MAN:-metropolitan area network CAN:-campus area network</vt:lpstr>
      <vt:lpstr>PowerPoint Presentation</vt:lpstr>
      <vt:lpstr>LAC:- local area network</vt:lpstr>
      <vt:lpstr>WAC:- wide area network</vt:lpstr>
      <vt:lpstr>MAN:-Metropolitan area network</vt:lpstr>
      <vt:lpstr>CAN:-campus area network</vt:lpstr>
      <vt:lpstr>IP ADDRESS</vt:lpstr>
      <vt:lpstr>IPV 4:-</vt:lpstr>
      <vt:lpstr>IPV6</vt:lpstr>
      <vt:lpstr>TOPOLOGY</vt:lpstr>
      <vt:lpstr>PowerPoint Presentation</vt:lpstr>
      <vt:lpstr>BUS TOPOLOGY:-</vt:lpstr>
      <vt:lpstr>STAR TOPOLOGY:-</vt:lpstr>
      <vt:lpstr>RING TOPOLOGY:-</vt:lpstr>
      <vt:lpstr>MESH TOPOLOGY:-</vt:lpstr>
      <vt:lpstr>TREE TOPOLOGY:-</vt:lpstr>
      <vt:lpstr>HYBRID TOPOLOGY:-</vt:lpstr>
      <vt:lpstr>OSI MODEL</vt:lpstr>
      <vt:lpstr>OSI LAYERS:-</vt:lpstr>
      <vt:lpstr>Physical Layer Transfers raw bits over the physical medium Cables, electrical signals, fiber optics   Data Link Layer Handles MAC addresses, switches, and frame delivery Detects and corrects errors in physical layer   Network Layer Handles logical addressing and routing IP addresses, routers   Transport Layer Ensures reliable transmission of data Manages error checking, retransmissions </vt:lpstr>
      <vt:lpstr>Session Layer Maintains communication sessions Opens, uses, and closes sessions between systems   Presentation Layer Translates data between the application and network Handles encryption, compression, and encoding   Application Layer Closest to the end-user Provides network services like email, browsing, etc.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hv76776@gmail.com</dc:creator>
  <cp:lastModifiedBy>hv76776@gmail.com</cp:lastModifiedBy>
  <cp:revision>4</cp:revision>
  <dcterms:created xsi:type="dcterms:W3CDTF">2025-07-10T04:42:14Z</dcterms:created>
  <dcterms:modified xsi:type="dcterms:W3CDTF">2025-07-10T07:11:14Z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